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Contributed slides for Ifty's Fundamentals session. Pick any slides to combine with his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Definition plus three common types. Keep it simple.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Motivation. The last line connects to the MHRA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Maps directly onto the afternoon agenda: PK/PD &amp; trial simulation, external control arms, real-world data, HTA/JCA.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Tackle misconceptions early; they tend to dominate Q&amp;A otherwise.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Balanced summary to close the fundamentals part and hand over to Session 2 (methods).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3C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2801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1  |  CONTRIBUTED SLIDES FOR DR IFTY KHAN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828800"/>
            <a:ext cx="7772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Fundamentals of</a:t>
            </a:r>
            <a:endParaRPr lang="en-US" sz="4800" dirty="0"/>
          </a:p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Synthetic Data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0233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FE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 slides to merge into the Session 1 deck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9144000" y="1828800"/>
            <a:ext cx="2194560" cy="219456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4586" y="2399386"/>
            <a:ext cx="1053389" cy="10533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IDEA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synthetic data?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91672" cy="1280160"/>
          </a:xfrm>
          <a:prstGeom prst="roundRect">
            <a:avLst>
              <a:gd name="adj" fmla="val 8571"/>
            </a:avLst>
          </a:prstGeom>
          <a:solidFill>
            <a:srgbClr val="E3F2F1"/>
          </a:solidFill>
          <a:ln w="12700">
            <a:solidFill>
              <a:srgbClr val="E3F2F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691640"/>
            <a:ext cx="10607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Artificially generated data that reproduces the patterns and statistical properties of real data — without being a record of any real person.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48640" y="3246120"/>
            <a:ext cx="3515258" cy="2880360"/>
          </a:xfrm>
          <a:prstGeom prst="roundRect">
            <a:avLst>
              <a:gd name="adj" fmla="val 3810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2960" y="352044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1268" y="3698748"/>
            <a:ext cx="329184" cy="32918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822960" y="4343400"/>
            <a:ext cx="29666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Fully synthetic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4800600"/>
            <a:ext cx="296661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record is generated. Strongest privacy; relies most on the generator.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338218" y="3246120"/>
            <a:ext cx="3515258" cy="2880360"/>
          </a:xfrm>
          <a:prstGeom prst="roundRect">
            <a:avLst>
              <a:gd name="adj" fmla="val 3810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612538" y="352044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0846" y="3698748"/>
            <a:ext cx="329184" cy="32918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12538" y="4343400"/>
            <a:ext cx="29666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Partially synthetic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4612538" y="4800600"/>
            <a:ext cx="296661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sensitive variables are replaced; the rest remains real.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8127797" y="3246120"/>
            <a:ext cx="3515258" cy="2880360"/>
          </a:xfrm>
          <a:prstGeom prst="roundRect">
            <a:avLst>
              <a:gd name="adj" fmla="val 3810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8402117" y="352044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0425" y="3698748"/>
            <a:ext cx="329184" cy="32918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402117" y="4343400"/>
            <a:ext cx="29666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Simulated</a:t>
            </a:r>
            <a:endParaRPr lang="en-US" sz="1800" dirty="0"/>
          </a:p>
        </p:txBody>
      </p:sp>
      <p:sp>
        <p:nvSpPr>
          <p:cNvPr id="20" name="Text 15"/>
          <p:cNvSpPr txBox="1"/>
          <p:nvPr/>
        </p:nvSpPr>
        <p:spPr>
          <a:xfrm>
            <a:off x="8402117" y="4800600"/>
            <a:ext cx="296661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Generated from assumptions or models, without learning from patient data.</a:t>
            </a:r>
            <a:endParaRPr lang="en-US" sz="1400" dirty="0"/>
          </a:p>
        </p:txBody>
      </p:sp>
      <p:sp>
        <p:nvSpPr>
          <p:cNvPr id="21" name="Text 16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Fundamentals of Synthetic Data  |  contributed slides for Session 1</a:t>
            </a:r>
            <a:endParaRPr lang="en-US" sz="1000" dirty="0"/>
          </a:p>
        </p:txBody>
      </p:sp>
      <p:sp>
        <p:nvSpPr>
          <p:cNvPr id="22" name="Text 17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NOW?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synthetic data matters in health research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567864" cy="3017520"/>
          </a:xfrm>
          <a:prstGeom prst="roundRect">
            <a:avLst>
              <a:gd name="adj" fmla="val 427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1268" y="2144268"/>
            <a:ext cx="329184" cy="32918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2960" y="27889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Access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246120"/>
            <a:ext cx="201922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data is hard to access and share. Synthetic data can open doors faster.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3390824" y="1691640"/>
            <a:ext cx="2567864" cy="3017520"/>
          </a:xfrm>
          <a:prstGeom prst="roundRect">
            <a:avLst>
              <a:gd name="adj" fmla="val 427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665144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452" y="2144268"/>
            <a:ext cx="329184" cy="32918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665144" y="27889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Scarcity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3665144" y="3246120"/>
            <a:ext cx="201922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 diseases, paediatrics and small subgroups have too few patients.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6233008" y="1691640"/>
            <a:ext cx="2567864" cy="3017520"/>
          </a:xfrm>
          <a:prstGeom prst="roundRect">
            <a:avLst>
              <a:gd name="adj" fmla="val 427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507328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636" y="2144268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507328" y="27889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Innovation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6507328" y="3246120"/>
            <a:ext cx="201922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designs, code and AI models before using real data.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9075191" y="1691640"/>
            <a:ext cx="2567864" cy="3017520"/>
          </a:xfrm>
          <a:prstGeom prst="roundRect">
            <a:avLst>
              <a:gd name="adj" fmla="val 427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9349511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7819" y="2144268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349511" y="27889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Ethics &amp; cost</a:t>
            </a:r>
            <a:endParaRPr lang="en-US" sz="1800" dirty="0"/>
          </a:p>
        </p:txBody>
      </p:sp>
      <p:sp>
        <p:nvSpPr>
          <p:cNvPr id="23" name="Text 17"/>
          <p:cNvSpPr txBox="1"/>
          <p:nvPr/>
        </p:nvSpPr>
        <p:spPr>
          <a:xfrm>
            <a:off x="9349511" y="3246120"/>
            <a:ext cx="201922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patients on placebo; faster, cheaper development.</a:t>
            </a:r>
            <a:endParaRPr lang="en-US" sz="1500" dirty="0"/>
          </a:p>
        </p:txBody>
      </p:sp>
      <p:sp>
        <p:nvSpPr>
          <p:cNvPr id="24" name="Text 18"/>
          <p:cNvSpPr txBox="1"/>
          <p:nvPr/>
        </p:nvSpPr>
        <p:spPr>
          <a:xfrm>
            <a:off x="548640" y="50292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Regulators, HTA bodies and industry are actively exploring how synthetic data can support decisions.</a:t>
            </a:r>
            <a:endParaRPr lang="en-US" sz="1600" dirty="0"/>
          </a:p>
        </p:txBody>
      </p:sp>
      <p:sp>
        <p:nvSpPr>
          <p:cNvPr id="25" name="Text 19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Fundamentals of Synthetic Data  |  contributed slides for Session 1</a:t>
            </a:r>
            <a:endParaRPr lang="en-US" sz="1000" dirty="0"/>
          </a:p>
        </p:txBody>
      </p:sp>
      <p:sp>
        <p:nvSpPr>
          <p:cNvPr id="26" name="Text 20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it is used across drug development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011680"/>
            <a:ext cx="777240" cy="77724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5042" y="2213762"/>
            <a:ext cx="373075" cy="373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2960" y="301752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Trial design &amp; simulation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88620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size, scenarios, PK/PD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3383280" y="173736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E3F2F1"/>
          </a:solidFill>
          <a:ln w="12700">
            <a:solidFill>
              <a:srgbClr val="E3F2F1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657600" y="2011680"/>
            <a:ext cx="777240" cy="77724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9682" y="2213762"/>
            <a:ext cx="373075" cy="373075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657600" y="301752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External control arms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3657600" y="388620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Comparators when randomising is hard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6217920" y="173736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492240" y="2011680"/>
            <a:ext cx="777240" cy="77724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4322" y="2213762"/>
            <a:ext cx="373075" cy="373075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492240" y="301752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Real-world data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6492240" y="388620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trial emulation, digital twins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9052560" y="173736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E3F2F1"/>
          </a:solidFill>
          <a:ln w="12700">
            <a:solidFill>
              <a:srgbClr val="E3F2F1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9326880" y="2011680"/>
            <a:ext cx="777240" cy="77724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8962" y="2213762"/>
            <a:ext cx="373075" cy="373075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326880" y="301752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HTA &amp; JCA</a:t>
            </a:r>
            <a:endParaRPr lang="en-US" sz="1800" dirty="0"/>
          </a:p>
        </p:txBody>
      </p:sp>
      <p:sp>
        <p:nvSpPr>
          <p:cNvPr id="23" name="Text 17"/>
          <p:cNvSpPr txBox="1"/>
          <p:nvPr/>
        </p:nvSpPr>
        <p:spPr>
          <a:xfrm>
            <a:off x="9326880" y="388620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for reimbursement decisions</a:t>
            </a:r>
            <a:endParaRPr lang="en-US" sz="1500" dirty="0"/>
          </a:p>
        </p:txBody>
      </p:sp>
      <p:sp>
        <p:nvSpPr>
          <p:cNvPr id="24" name="Text 18"/>
          <p:cNvSpPr txBox="1"/>
          <p:nvPr/>
        </p:nvSpPr>
        <p:spPr>
          <a:xfrm>
            <a:off x="548640" y="55778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of these is covered in a case study this afternoon.</a:t>
            </a:r>
            <a:endParaRPr lang="en-US" sz="1500" dirty="0"/>
          </a:p>
        </p:txBody>
      </p:sp>
      <p:sp>
        <p:nvSpPr>
          <p:cNvPr id="25" name="Text 19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Fundamentals of Synthetic Data  |  contributed slides for Session 1</a:t>
            </a:r>
            <a:endParaRPr lang="en-US" sz="1000" dirty="0"/>
          </a:p>
        </p:txBody>
      </p:sp>
      <p:sp>
        <p:nvSpPr>
          <p:cNvPr id="26" name="Text 20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MYTHS VS FACTS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misconceptions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394960" cy="1234440"/>
          </a:xfrm>
          <a:prstGeom prst="roundRect">
            <a:avLst>
              <a:gd name="adj" fmla="val 8889"/>
            </a:avLst>
          </a:prstGeom>
          <a:solidFill>
            <a:srgbClr val="FBE9E5"/>
          </a:solidFill>
          <a:ln w="12700">
            <a:solidFill>
              <a:srgbClr val="FBE9E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691640"/>
            <a:ext cx="49377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C85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“Synthetic data is fake, so it is useless.”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053328" y="2103120"/>
            <a:ext cx="411480" cy="411480"/>
          </a:xfrm>
          <a:prstGeom prst="rightArrow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583680" y="1691640"/>
            <a:ext cx="5056632" cy="1234440"/>
          </a:xfrm>
          <a:prstGeom prst="roundRect">
            <a:avLst>
              <a:gd name="adj" fmla="val 8889"/>
            </a:avLst>
          </a:prstGeom>
          <a:solidFill>
            <a:srgbClr val="E3F2F1"/>
          </a:solidFill>
          <a:ln w="12700">
            <a:solidFill>
              <a:srgbClr val="E3F2F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0" y="1691640"/>
            <a:ext cx="4572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useful when it reproduces the patterns needed for the task — and this can be tested.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3154680"/>
            <a:ext cx="5394960" cy="1234440"/>
          </a:xfrm>
          <a:prstGeom prst="roundRect">
            <a:avLst>
              <a:gd name="adj" fmla="val 8889"/>
            </a:avLst>
          </a:prstGeom>
          <a:solidFill>
            <a:srgbClr val="FBE9E5"/>
          </a:solidFill>
          <a:ln w="12700">
            <a:solidFill>
              <a:srgbClr val="FBE9E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154680"/>
            <a:ext cx="49377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C85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“Synthetic data is always anonymous.”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053328" y="3566160"/>
            <a:ext cx="411480" cy="411480"/>
          </a:xfrm>
          <a:prstGeom prst="rightArrow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583680" y="3154680"/>
            <a:ext cx="5056632" cy="1234440"/>
          </a:xfrm>
          <a:prstGeom prst="roundRect">
            <a:avLst>
              <a:gd name="adj" fmla="val 8889"/>
            </a:avLst>
          </a:prstGeom>
          <a:solidFill>
            <a:srgbClr val="E3F2F1"/>
          </a:solidFill>
          <a:ln w="12700">
            <a:solidFill>
              <a:srgbClr val="E3F2F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858000" y="3154680"/>
            <a:ext cx="4572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 must be measured; poorly generated data can leak real records.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48640" y="4617720"/>
            <a:ext cx="5394960" cy="1234440"/>
          </a:xfrm>
          <a:prstGeom prst="roundRect">
            <a:avLst>
              <a:gd name="adj" fmla="val 8889"/>
            </a:avLst>
          </a:prstGeom>
          <a:solidFill>
            <a:srgbClr val="FBE9E5"/>
          </a:solidFill>
          <a:ln w="12700">
            <a:solidFill>
              <a:srgbClr val="FBE9E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2960" y="4617720"/>
            <a:ext cx="49377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C85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“It will replace clinical trials.”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6053328" y="5029200"/>
            <a:ext cx="411480" cy="411480"/>
          </a:xfrm>
          <a:prstGeom prst="rightArrow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583680" y="4617720"/>
            <a:ext cx="5056632" cy="1234440"/>
          </a:xfrm>
          <a:prstGeom prst="roundRect">
            <a:avLst>
              <a:gd name="adj" fmla="val 8889"/>
            </a:avLst>
          </a:prstGeom>
          <a:solidFill>
            <a:srgbClr val="E3F2F1"/>
          </a:solidFill>
          <a:ln w="12700">
            <a:solidFill>
              <a:srgbClr val="E3F2F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858000" y="4617720"/>
            <a:ext cx="4572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complements trials — supporting design, comparison and extrapolation.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Fundamentals of Synthetic Data  |  contributed slides for Session 1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BALANCED VIEW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Benefits and limitations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440680" cy="3474720"/>
          </a:xfrm>
          <a:prstGeom prst="roundRect">
            <a:avLst>
              <a:gd name="adj" fmla="val 3158"/>
            </a:avLst>
          </a:prstGeom>
          <a:solidFill>
            <a:srgbClr val="E3F2F1"/>
          </a:solidFill>
          <a:ln w="12700">
            <a:solidFill>
              <a:srgbClr val="E3F2F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874520"/>
            <a:ext cx="640080" cy="64008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3661" y="204094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00200" y="187452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Benefits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743200"/>
            <a:ext cx="50292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Faster, safer data sharing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Augments small or rare populations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Enables testing and training without patient data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simulation of 'what if' scenarios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44068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value of synthetic data depends on how it is generated and how well it is checked — the focus of Session 2.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199632" y="1691640"/>
            <a:ext cx="5440680" cy="3474720"/>
          </a:xfrm>
          <a:prstGeom prst="roundRect">
            <a:avLst>
              <a:gd name="adj" fmla="val 3158"/>
            </a:avLst>
          </a:prstGeom>
          <a:solidFill>
            <a:srgbClr val="FDF1DE"/>
          </a:solidFill>
          <a:ln w="12700">
            <a:solidFill>
              <a:srgbClr val="FDF1D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28232" y="1874520"/>
            <a:ext cx="640080" cy="640080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4653" y="2040941"/>
            <a:ext cx="307238" cy="30723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7251192" y="187452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Limitations</a:t>
            </a:r>
            <a:endParaRPr lang="en-US" sz="2200" dirty="0"/>
          </a:p>
        </p:txBody>
      </p:sp>
      <p:sp>
        <p:nvSpPr>
          <p:cNvPr id="14" name="Text 10"/>
          <p:cNvSpPr txBox="1"/>
          <p:nvPr/>
        </p:nvSpPr>
        <p:spPr>
          <a:xfrm>
            <a:off x="6428232" y="2743200"/>
            <a:ext cx="50292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as good as the source data and the model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miss rare events or subgroups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 risk if not evaluated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Regulatory acceptance still evolving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Fundamentals of Synthetic Data  |  contributed slides for Session 1</a:t>
            </a:r>
            <a:endParaRPr lang="en-US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Synthetic Data — contributed slides</dc:title>
  <dc:subject>PptxGenJS Presentation</dc:subject>
  <dc:creator>Dr Saqib Ur Rehman</dc:creator>
  <cp:lastModifiedBy>Dr Saqib Ur Rehman</cp:lastModifiedBy>
  <cp:revision>1</cp:revision>
  <dcterms:created xsi:type="dcterms:W3CDTF">2026-09-25T12:46:02Z</dcterms:created>
  <dcterms:modified xsi:type="dcterms:W3CDTF">2026-09-25T12:46:02Z</dcterms:modified>
</cp:coreProperties>
</file>