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notesMasterIdLst>
    <p:notesMasterId r:id="rId3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Welcome. (1 min) Introduce yourself briefly. Message for the whole session: there is no single 'best' method. The right method depends on what you want the synthetic data to do. We will keep it practical: what each method does, when to use it, and how to check the result. Deck is split into three 25-minute parts, each with time for questions.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(1 min) Walk through the three parts. Reassure the audience: no heavy theory. Every method gets a plain-language explanation, a 'when to use it', and a 'watch out for'.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(2 min) The most important slide of the session. Ask the room: who here would use synthetic data for testing code? For trial design? For sharing? Point: testing code needs far less realism than reproducing a hazard ratio. Choosing the method starts with the purpose, not the algorithm.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(2 min) This is the map for the rest of the session. Left = simple, transparent, data-light. Right = flexible but data-hungry and harder to explain to regulators. Many clinical trial datasets have only hundreds of patients; in that setting the left side is often competitive with, or better than, deep learning.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 1: the methods that should be tried first.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(3 min) The oldest and most trusted form of synthetic data: statisticians have simulated trials for decades to check sample size and operating characteristics. Nothing is 'learned' from patient data, so there is no privacy risk. The limitation is honesty: the output reflects your assumptions.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(2 min) Keep it short. These methods are useful but closest to the real data, so privacy is the main concern. Mention that in Part 3 we will show how to measure closeness to real records.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(4 min) Key method — also one of the two used in our lung cancer trial work (Part 2 case study). Avoid formulas: the idea is 'shape of each column' + 'how columns move together'. It is usually the best first baseline for tabular clinical data.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(3 min) synthpop (CART) is widely used in health research and official statistics. The chain picture is the whole idea. Point out that the order can follow clinical reasoning — a nice property when explaining to non-statisticians.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(3 min) Show that simulation is not mysterious. Median control survival 6 months and HR 0.75 are purely illustrative assumptions. If time allows, mention that the same can be done in R (e.g. simstudy) or in dedicated tools such as Ecliptica, covered this afternoon.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(1 min + Q&amp;A ~5 min) Recap and open for questions. Likely question: 'Is a copula good enough for regulators?' Answer: it depends on purpose; the evaluation in Part 3 is what gives confidence, not the method name.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 2: deep learning. Promise: no equations, only intuition and practical guidance.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(2 min) Set expectations. Deep learning shines with large, complex data (EHR, registries, imaging). For small trials, results can be comparable to statistical methods — our own lung cancer work compared both.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(4 min) The forger/detective story is enough for this audience. CTGAN handles mixed data types by conditioning on categories. Wasserstein variants train more stably — we used a conditional tabular WGAN in the lung cancer case study. Mode collapse = the generator only learns the common patient types; in clinical data rare subgroups often matter most.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(3 min) One sentence of intuition each. Do not go deeper. Key message: the field moves fast — new generators appear every year — but the evaluation questions in Part 3 stay the same.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(3 min) These are the practical issues that decide whether synthetic clinical data is useful. Whatever the method, check these explicitly. Survival and censoring are especially important for oncology and cardiovascular trials.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(4 min) Our own worked example. Keep the message practical: both a simple statistical method and a GAN were tried and judged with the same checks. PLACEHOLDER: insert KM overlay and HR comparison figures from the manuscript. Confirm with Ifty that results can be shown before journal publication. Optional mention: similar work is ongoing on HES-linked CKD healthcare-cost data.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(2 min) Keep vendor-neutral, in line with the course message: Ecliptica is one tool and many will become available. Mention that commercial offerings exist too.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(2 min) Based on the SDV 1.x API; check against the installed version before the course. The point: running a generator is the easy part. Setting up metadata, constraints and evaluation is where the effort and the value lie.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(1 min + Q&amp;A ~5 min). Likely question: 'Which is best, copula or GAN?' Answer: test both against the purpose; the evaluation decides.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 3: the most practical part. This links directly to the regulatory session after lunch.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(3 min) The core framework. Emphasise the trade-off: a perfect copy has perfect fidelity and utility but zero privacy. Evaluation shows where on this balance your dataset sits.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(4 min) Keep it visual. The most convincing check for a clinical audience: 'we ran the primary analysis on real and synthetic data and got a similar hazard ratio'. TSTR = train on synthetic, test on real — the standard check for machine-learning use cases.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(3 min) Important for data protection officers and regulators. Privacy must be measured, not assumed. Link: regulatory perspectives will be discussed by MHRA after lunch.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(3 min) This is the take-home slide. Encourage attendees to photograph it. Stress 'compare at least two methods'.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(3 min) A simple process attendees can follow on Monday. Documentation matters: without it, synthetic data cannot support regulatory or HTA decisions. Good bridge to the MHRA session after lunch.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(2 min) Quick run through. The message on the right is the one-line summary of the whole session.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(1 min) Close the session and link forward to the afternoon: regulators (13:00) and hands-on case studies with Ecliptica (14:00).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Final Q&amp;A. Replace [email] with your contact email.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image" Target="../media/image-2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image" Target="../media/image-2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png"/><Relationship Id="rId3" Type="http://schemas.openxmlformats.org/officeDocument/2006/relationships/image" Target="../media/image-24-3.png"/><Relationship Id="rId4" Type="http://schemas.openxmlformats.org/officeDocument/2006/relationships/image" Target="../media/image-2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3C4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09728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F2A5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SYNTHETIC DATA COURSE  |  SESSION 2  |  10:45–12:00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645920"/>
            <a:ext cx="77724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Methods for Generating</a:t>
            </a:r>
            <a:endParaRPr lang="en-US" sz="4800" dirty="0"/>
          </a:p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Synthetic Data</a:t>
            </a:r>
            <a:endParaRPr lang="en-US" sz="4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749040"/>
            <a:ext cx="7315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CFE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simple simulation to deep learning — what each method does, when to use it, and how to check the result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4937760"/>
            <a:ext cx="8229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 Saqib Ur Rehman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Scientific Computing &amp; Data Science, Regulatory Scientific and Health Solutions (RSS)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Associate Professor, Department of Mathematics, University of Karachi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9144000" y="1828800"/>
            <a:ext cx="2194560" cy="2194560"/>
          </a:xfrm>
          <a:prstGeom prst="ellipse">
            <a:avLst/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4586" y="2399386"/>
            <a:ext cx="1053389" cy="105338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A8C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PLAN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parts, 25 minutes each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3474720" cy="4023360"/>
          </a:xfrm>
          <a:prstGeom prst="roundRect">
            <a:avLst>
              <a:gd name="adj" fmla="val 3158"/>
            </a:avLst>
          </a:prstGeom>
          <a:solidFill>
            <a:srgbClr val="F3F6F8"/>
          </a:solidFill>
          <a:ln w="12700">
            <a:solidFill>
              <a:srgbClr val="F3F6F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2011680"/>
            <a:ext cx="822960" cy="822960"/>
          </a:xfrm>
          <a:prstGeom prst="ellipse">
            <a:avLst/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01168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8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98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3063240"/>
            <a:ext cx="2926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methods toolbox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93192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Simulation, resampling and statistical models — simple, transparent, often enough.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5166360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A8C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10:45–11:10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297680" y="1737360"/>
            <a:ext cx="3474720" cy="4023360"/>
          </a:xfrm>
          <a:prstGeom prst="roundRect">
            <a:avLst>
              <a:gd name="adj" fmla="val 3158"/>
            </a:avLst>
          </a:prstGeom>
          <a:solidFill>
            <a:srgbClr val="E3F2F1"/>
          </a:solidFill>
          <a:ln w="12700">
            <a:solidFill>
              <a:srgbClr val="E3F2F1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572000" y="2011680"/>
            <a:ext cx="822960" cy="822960"/>
          </a:xfrm>
          <a:prstGeom prst="ellipse">
            <a:avLst/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572000" y="201168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8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980" dirty="0"/>
          </a:p>
        </p:txBody>
      </p:sp>
      <p:sp>
        <p:nvSpPr>
          <p:cNvPr id="13" name="Text 11"/>
          <p:cNvSpPr txBox="1"/>
          <p:nvPr/>
        </p:nvSpPr>
        <p:spPr>
          <a:xfrm>
            <a:off x="4572000" y="3063240"/>
            <a:ext cx="2926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Deep learning generators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4572000" y="393192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GANs, VAEs, diffusion and language models — when relationships get complex.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0" y="5166360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A8C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11:10–11:35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8046720" y="1737360"/>
            <a:ext cx="3474720" cy="4023360"/>
          </a:xfrm>
          <a:prstGeom prst="roundRect">
            <a:avLst>
              <a:gd name="adj" fmla="val 3158"/>
            </a:avLst>
          </a:prstGeom>
          <a:solidFill>
            <a:srgbClr val="F3F6F8"/>
          </a:solidFill>
          <a:ln w="12700">
            <a:solidFill>
              <a:srgbClr val="F3F6F8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321040" y="2011680"/>
            <a:ext cx="822960" cy="822960"/>
          </a:xfrm>
          <a:prstGeom prst="ellipse">
            <a:avLst/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321040" y="201168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8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980" dirty="0"/>
          </a:p>
        </p:txBody>
      </p:sp>
      <p:sp>
        <p:nvSpPr>
          <p:cNvPr id="19" name="Text 17"/>
          <p:cNvSpPr txBox="1"/>
          <p:nvPr/>
        </p:nvSpPr>
        <p:spPr>
          <a:xfrm>
            <a:off x="8321040" y="3063240"/>
            <a:ext cx="2926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 it good enough?</a:t>
            </a:r>
            <a:endParaRPr lang="en-US" sz="2200" dirty="0"/>
          </a:p>
        </p:txBody>
      </p:sp>
      <p:sp>
        <p:nvSpPr>
          <p:cNvPr id="20" name="Text 18"/>
          <p:cNvSpPr txBox="1"/>
          <p:nvPr/>
        </p:nvSpPr>
        <p:spPr>
          <a:xfrm>
            <a:off x="8321040" y="393192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Checking fidelity, utility and privacy — and choosing the right method.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8321040" y="5166360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A8C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11:35–12:00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548640" y="589788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part: ~18–20 minutes of content + ~5 minutes Q&amp;A. Timings are flexible.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548640" y="641908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Methods for Generating Synthetic Data</a:t>
            </a:r>
            <a:endParaRPr lang="en-US" sz="1000" dirty="0"/>
          </a:p>
        </p:txBody>
      </p:sp>
      <p:sp>
        <p:nvSpPr>
          <p:cNvPr id="24" name="Text 22"/>
          <p:cNvSpPr txBox="1"/>
          <p:nvPr/>
        </p:nvSpPr>
        <p:spPr>
          <a:xfrm>
            <a:off x="11155680" y="6419088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A8C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HERE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First question: what must the synthetic data do?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2567864" cy="3566160"/>
          </a:xfrm>
          <a:prstGeom prst="roundRect">
            <a:avLst>
              <a:gd name="adj" fmla="val 4273"/>
            </a:avLst>
          </a:prstGeom>
          <a:solidFill>
            <a:srgbClr val="F3F6F8"/>
          </a:solidFill>
          <a:ln w="12700">
            <a:solidFill>
              <a:srgbClr val="F3F6F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1965960"/>
            <a:ext cx="685800" cy="685800"/>
          </a:xfrm>
          <a:prstGeom prst="ellipse">
            <a:avLst/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1268" y="2144268"/>
            <a:ext cx="329184" cy="329184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822960" y="2788920"/>
            <a:ext cx="20192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Test &amp; train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3246120"/>
            <a:ext cx="2019224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and test software, pipelines and SAS/R/Python code without touching patient data. Realistic shape is enough.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3390824" y="1691640"/>
            <a:ext cx="2567864" cy="3566160"/>
          </a:xfrm>
          <a:prstGeom prst="roundRect">
            <a:avLst>
              <a:gd name="adj" fmla="val 4273"/>
            </a:avLst>
          </a:prstGeom>
          <a:solidFill>
            <a:srgbClr val="F3F6F8"/>
          </a:solidFill>
          <a:ln w="12700">
            <a:solidFill>
              <a:srgbClr val="F3F6F8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3665144" y="1965960"/>
            <a:ext cx="685800" cy="685800"/>
          </a:xfrm>
          <a:prstGeom prst="ellipse">
            <a:avLst/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3452" y="2144268"/>
            <a:ext cx="329184" cy="329184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3665144" y="2788920"/>
            <a:ext cx="20192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Design &amp; simulate</a:t>
            </a:r>
            <a:endParaRPr lang="en-US" sz="1800" dirty="0"/>
          </a:p>
        </p:txBody>
      </p:sp>
      <p:sp>
        <p:nvSpPr>
          <p:cNvPr id="13" name="Text 9"/>
          <p:cNvSpPr txBox="1"/>
          <p:nvPr/>
        </p:nvSpPr>
        <p:spPr>
          <a:xfrm>
            <a:off x="3665144" y="3246120"/>
            <a:ext cx="2019224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trial designs, sample sizes and 'what-if' scenarios before any patient is enrolled.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6233008" y="1691640"/>
            <a:ext cx="2567864" cy="3566160"/>
          </a:xfrm>
          <a:prstGeom prst="roundRect">
            <a:avLst>
              <a:gd name="adj" fmla="val 4273"/>
            </a:avLst>
          </a:prstGeom>
          <a:solidFill>
            <a:srgbClr val="F3F6F8"/>
          </a:solidFill>
          <a:ln w="12700">
            <a:solidFill>
              <a:srgbClr val="F3F6F8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6507328" y="1965960"/>
            <a:ext cx="685800" cy="685800"/>
          </a:xfrm>
          <a:prstGeom prst="ellipse">
            <a:avLst/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5636" y="2144268"/>
            <a:ext cx="329184" cy="329184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6507328" y="2788920"/>
            <a:ext cx="20192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questions</a:t>
            </a:r>
            <a:endParaRPr lang="en-US" sz="1800" dirty="0"/>
          </a:p>
        </p:txBody>
      </p:sp>
      <p:sp>
        <p:nvSpPr>
          <p:cNvPr id="18" name="Text 13"/>
          <p:cNvSpPr txBox="1"/>
          <p:nvPr/>
        </p:nvSpPr>
        <p:spPr>
          <a:xfrm>
            <a:off x="6507328" y="3246120"/>
            <a:ext cx="2019224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Reproduce the real analysis — e.g. a hazard ratio — so relationships between variables must be preserved.</a:t>
            </a:r>
            <a:endParaRPr lang="en-US" sz="1400" dirty="0"/>
          </a:p>
        </p:txBody>
      </p:sp>
      <p:sp>
        <p:nvSpPr>
          <p:cNvPr id="19" name="Shape 14"/>
          <p:cNvSpPr/>
          <p:nvPr/>
        </p:nvSpPr>
        <p:spPr>
          <a:xfrm>
            <a:off x="9075191" y="1691640"/>
            <a:ext cx="2567864" cy="3566160"/>
          </a:xfrm>
          <a:prstGeom prst="roundRect">
            <a:avLst>
              <a:gd name="adj" fmla="val 4273"/>
            </a:avLst>
          </a:prstGeom>
          <a:solidFill>
            <a:srgbClr val="F3F6F8"/>
          </a:solidFill>
          <a:ln w="12700">
            <a:solidFill>
              <a:srgbClr val="F3F6F8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9349511" y="1965960"/>
            <a:ext cx="685800" cy="685800"/>
          </a:xfrm>
          <a:prstGeom prst="ellipse">
            <a:avLst/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7819" y="2144268"/>
            <a:ext cx="329184" cy="329184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9349511" y="2788920"/>
            <a:ext cx="20192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Share safely</a:t>
            </a:r>
            <a:endParaRPr lang="en-US" sz="1800" dirty="0"/>
          </a:p>
        </p:txBody>
      </p:sp>
      <p:sp>
        <p:nvSpPr>
          <p:cNvPr id="23" name="Text 17"/>
          <p:cNvSpPr txBox="1"/>
          <p:nvPr/>
        </p:nvSpPr>
        <p:spPr>
          <a:xfrm>
            <a:off x="9349511" y="3246120"/>
            <a:ext cx="2019224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 collaborators data that behaves like the original while protecting individuals.</a:t>
            </a:r>
            <a:endParaRPr lang="en-US" sz="1400" dirty="0"/>
          </a:p>
        </p:txBody>
      </p:sp>
      <p:sp>
        <p:nvSpPr>
          <p:cNvPr id="24" name="Shape 18"/>
          <p:cNvSpPr/>
          <p:nvPr/>
        </p:nvSpPr>
        <p:spPr>
          <a:xfrm>
            <a:off x="548640" y="5486400"/>
            <a:ext cx="11091672" cy="685800"/>
          </a:xfrm>
          <a:prstGeom prst="roundRect">
            <a:avLst>
              <a:gd name="adj" fmla="val 16000"/>
            </a:avLst>
          </a:prstGeom>
          <a:solidFill>
            <a:srgbClr val="FDF1DE"/>
          </a:solidFill>
          <a:ln w="12700">
            <a:solidFill>
              <a:srgbClr val="FDF1DE"/>
            </a:solidFill>
            <a:prstDash val="solid"/>
          </a:ln>
        </p:spPr>
      </p:sp>
      <p:sp>
        <p:nvSpPr>
          <p:cNvPr id="25" name="Text 19"/>
          <p:cNvSpPr txBox="1"/>
          <p:nvPr/>
        </p:nvSpPr>
        <p:spPr>
          <a:xfrm>
            <a:off x="822960" y="5486400"/>
            <a:ext cx="10607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purpose decides how realistic the data must be, which method to use, and how you must check it.</a:t>
            </a:r>
            <a:endParaRPr lang="en-US" sz="1600" dirty="0"/>
          </a:p>
        </p:txBody>
      </p:sp>
      <p:sp>
        <p:nvSpPr>
          <p:cNvPr id="26" name="Text 20"/>
          <p:cNvSpPr txBox="1"/>
          <p:nvPr/>
        </p:nvSpPr>
        <p:spPr>
          <a:xfrm>
            <a:off x="548640" y="641908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Methods for Generating Synthetic Data</a:t>
            </a:r>
            <a:endParaRPr lang="en-US" sz="1000" dirty="0"/>
          </a:p>
        </p:txBody>
      </p:sp>
      <p:sp>
        <p:nvSpPr>
          <p:cNvPr id="27" name="Text 21"/>
          <p:cNvSpPr txBox="1"/>
          <p:nvPr/>
        </p:nvSpPr>
        <p:spPr>
          <a:xfrm>
            <a:off x="11155680" y="6419088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A8C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LANDSCAPE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Four families of methods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2606040" cy="3017520"/>
          </a:xfrm>
          <a:prstGeom prst="roundRect">
            <a:avLst>
              <a:gd name="adj" fmla="val 4211"/>
            </a:avLst>
          </a:prstGeom>
          <a:solidFill>
            <a:srgbClr val="F3F6F8"/>
          </a:solidFill>
          <a:ln w="12700">
            <a:solidFill>
              <a:srgbClr val="F3F6F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1965960"/>
            <a:ext cx="685800" cy="685800"/>
          </a:xfrm>
          <a:prstGeom prst="ellipse">
            <a:avLst/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1268" y="2144268"/>
            <a:ext cx="329184" cy="329184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822960" y="27889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Rules &amp; simulation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3291840"/>
            <a:ext cx="21488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data from assumptions and known models. No real data needed.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3383280" y="1737360"/>
            <a:ext cx="2606040" cy="3017520"/>
          </a:xfrm>
          <a:prstGeom prst="roundRect">
            <a:avLst>
              <a:gd name="adj" fmla="val 4211"/>
            </a:avLst>
          </a:prstGeom>
          <a:solidFill>
            <a:srgbClr val="F3F6F8"/>
          </a:solidFill>
          <a:ln w="12700">
            <a:solidFill>
              <a:srgbClr val="F3F6F8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3657600" y="1965960"/>
            <a:ext cx="685800" cy="685800"/>
          </a:xfrm>
          <a:prstGeom prst="ellipse">
            <a:avLst/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5908" y="2144268"/>
            <a:ext cx="329184" cy="329184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3657600" y="27889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Resampling</a:t>
            </a:r>
            <a:endParaRPr lang="en-US" sz="1800" dirty="0"/>
          </a:p>
        </p:txBody>
      </p:sp>
      <p:sp>
        <p:nvSpPr>
          <p:cNvPr id="13" name="Text 9"/>
          <p:cNvSpPr txBox="1"/>
          <p:nvPr/>
        </p:nvSpPr>
        <p:spPr>
          <a:xfrm>
            <a:off x="3657600" y="3291840"/>
            <a:ext cx="21488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Re-use and perturb real records: bootstrap, noise, SMOTE.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6217920" y="1737360"/>
            <a:ext cx="2606040" cy="3017520"/>
          </a:xfrm>
          <a:prstGeom prst="roundRect">
            <a:avLst>
              <a:gd name="adj" fmla="val 4211"/>
            </a:avLst>
          </a:prstGeom>
          <a:solidFill>
            <a:srgbClr val="F3F6F8"/>
          </a:solidFill>
          <a:ln w="12700">
            <a:solidFill>
              <a:srgbClr val="F3F6F8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6492240" y="1965960"/>
            <a:ext cx="685800" cy="685800"/>
          </a:xfrm>
          <a:prstGeom prst="ellipse">
            <a:avLst/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0548" y="2144268"/>
            <a:ext cx="329184" cy="329184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6492240" y="27889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Statistical models</a:t>
            </a:r>
            <a:endParaRPr lang="en-US" sz="1800" dirty="0"/>
          </a:p>
        </p:txBody>
      </p:sp>
      <p:sp>
        <p:nvSpPr>
          <p:cNvPr id="18" name="Text 13"/>
          <p:cNvSpPr txBox="1"/>
          <p:nvPr/>
        </p:nvSpPr>
        <p:spPr>
          <a:xfrm>
            <a:off x="6492240" y="3291840"/>
            <a:ext cx="21488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 distributions and correlations: copulas, Bayesian networks, CART.</a:t>
            </a:r>
            <a:endParaRPr lang="en-US" sz="1400" dirty="0"/>
          </a:p>
        </p:txBody>
      </p:sp>
      <p:sp>
        <p:nvSpPr>
          <p:cNvPr id="19" name="Shape 14"/>
          <p:cNvSpPr/>
          <p:nvPr/>
        </p:nvSpPr>
        <p:spPr>
          <a:xfrm>
            <a:off x="9052560" y="1737360"/>
            <a:ext cx="2606040" cy="3017520"/>
          </a:xfrm>
          <a:prstGeom prst="roundRect">
            <a:avLst>
              <a:gd name="adj" fmla="val 4211"/>
            </a:avLst>
          </a:prstGeom>
          <a:solidFill>
            <a:srgbClr val="F3F6F8"/>
          </a:solidFill>
          <a:ln w="12700">
            <a:solidFill>
              <a:srgbClr val="F3F6F8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9326880" y="1965960"/>
            <a:ext cx="685800" cy="685800"/>
          </a:xfrm>
          <a:prstGeom prst="ellipse">
            <a:avLst/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5188" y="2144268"/>
            <a:ext cx="329184" cy="329184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9326880" y="27889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Deep learning</a:t>
            </a:r>
            <a:endParaRPr lang="en-US" sz="1800" dirty="0"/>
          </a:p>
        </p:txBody>
      </p:sp>
      <p:sp>
        <p:nvSpPr>
          <p:cNvPr id="23" name="Text 17"/>
          <p:cNvSpPr txBox="1"/>
          <p:nvPr/>
        </p:nvSpPr>
        <p:spPr>
          <a:xfrm>
            <a:off x="9326880" y="3291840"/>
            <a:ext cx="21488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 complex patterns: GANs, VAEs, diffusion, transformers.</a:t>
            </a:r>
            <a:endParaRPr lang="en-US" sz="1400" dirty="0"/>
          </a:p>
        </p:txBody>
      </p:sp>
      <p:sp>
        <p:nvSpPr>
          <p:cNvPr id="24" name="Shape 18"/>
          <p:cNvSpPr/>
          <p:nvPr/>
        </p:nvSpPr>
        <p:spPr>
          <a:xfrm>
            <a:off x="548640" y="5074920"/>
            <a:ext cx="11091672" cy="502920"/>
          </a:xfrm>
          <a:prstGeom prst="rightArrow">
            <a:avLst/>
          </a:prstGeom>
          <a:solidFill>
            <a:srgbClr val="E3F2F1"/>
          </a:solidFill>
          <a:ln w="12700">
            <a:solidFill>
              <a:srgbClr val="E3F2F1"/>
            </a:solidFill>
            <a:prstDash val="solid"/>
          </a:ln>
        </p:spPr>
      </p:sp>
      <p:sp>
        <p:nvSpPr>
          <p:cNvPr id="25" name="Text 19"/>
          <p:cNvSpPr txBox="1"/>
          <p:nvPr/>
        </p:nvSpPr>
        <p:spPr>
          <a:xfrm>
            <a:off x="731520" y="5074920"/>
            <a:ext cx="5486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transparent  •  needs less data  •  easier to explain</a:t>
            </a:r>
            <a:endParaRPr lang="en-US" sz="1300" dirty="0"/>
          </a:p>
        </p:txBody>
      </p:sp>
      <p:sp>
        <p:nvSpPr>
          <p:cNvPr id="26" name="Text 20"/>
          <p:cNvSpPr txBox="1"/>
          <p:nvPr/>
        </p:nvSpPr>
        <p:spPr>
          <a:xfrm>
            <a:off x="5760720" y="5074920"/>
            <a:ext cx="5303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flexible  •  needs more data  •  harder to explain</a:t>
            </a:r>
            <a:endParaRPr lang="en-US" sz="1300" dirty="0"/>
          </a:p>
        </p:txBody>
      </p:sp>
      <p:sp>
        <p:nvSpPr>
          <p:cNvPr id="27" name="Text 21"/>
          <p:cNvSpPr txBox="1"/>
          <p:nvPr/>
        </p:nvSpPr>
        <p:spPr>
          <a:xfrm>
            <a:off x="548640" y="58064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i="1" dirty="0">
                <a:solidFill>
                  <a:srgbClr val="1A8C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 rule: start on the left and move right only when the simpler method is not good enough.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548640" y="641908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Methods for Generating Synthetic Data</a:t>
            </a:r>
            <a:endParaRPr lang="en-US" sz="1000" dirty="0"/>
          </a:p>
        </p:txBody>
      </p:sp>
      <p:sp>
        <p:nvSpPr>
          <p:cNvPr id="29" name="Text 23"/>
          <p:cNvSpPr txBox="1"/>
          <p:nvPr/>
        </p:nvSpPr>
        <p:spPr>
          <a:xfrm>
            <a:off x="11155680" y="6419088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3C4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8288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F2A5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286000"/>
            <a:ext cx="74980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methods toolbox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840480"/>
            <a:ext cx="7315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CFE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Simulation, resampling and statistical models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493776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F2A5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10:45–11:10  •  ~20 min + Q&amp;A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9052560" y="2103120"/>
            <a:ext cx="2377440" cy="2377440"/>
          </a:xfrm>
          <a:prstGeom prst="ellipse">
            <a:avLst/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70694" y="2721254"/>
            <a:ext cx="1141171" cy="114117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A8C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 •  RULES &amp; SIMULATION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Knowledge-driven simulation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508760"/>
            <a:ext cx="5669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write down what you believe about the population and the trial, then let the computer generate patients.</a:t>
            </a:r>
            <a:endParaRPr lang="en-US" sz="17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331720"/>
            <a:ext cx="56692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Two-arm trial: sample size, dropout, event rates, treatment effect</a:t>
            </a:r>
            <a:endParaRPr lang="en-US" sz="16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PK/PD models: dose → concentration → response (afternoon session)</a:t>
            </a:r>
            <a:endParaRPr lang="en-US" sz="16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Synthea: simulated patient records from disease care pathways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48640" y="4160520"/>
            <a:ext cx="2697480" cy="1920240"/>
          </a:xfrm>
          <a:prstGeom prst="roundRect">
            <a:avLst>
              <a:gd name="adj" fmla="val 5714"/>
            </a:avLst>
          </a:prstGeom>
          <a:solidFill>
            <a:srgbClr val="E3F2F1"/>
          </a:solidFill>
          <a:ln w="12700">
            <a:solidFill>
              <a:srgbClr val="E3F2F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434340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A8C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when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4709160"/>
            <a:ext cx="2286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Designing studies, power calculations, no real data yet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3520440" y="4160520"/>
            <a:ext cx="2697480" cy="1920240"/>
          </a:xfrm>
          <a:prstGeom prst="roundRect">
            <a:avLst>
              <a:gd name="adj" fmla="val 5714"/>
            </a:avLst>
          </a:prstGeom>
          <a:solidFill>
            <a:srgbClr val="FDF1DE"/>
          </a:solidFill>
          <a:ln w="12700">
            <a:solidFill>
              <a:srgbClr val="FDF1DE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749040" y="434340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A866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Watch out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3749040" y="4709160"/>
            <a:ext cx="2286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only as good as the assumptions. It will not reveal what you did not put in.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949440" y="1600200"/>
            <a:ext cx="4663440" cy="1143000"/>
          </a:xfrm>
          <a:prstGeom prst="roundRect">
            <a:avLst>
              <a:gd name="adj" fmla="val 9600"/>
            </a:avLst>
          </a:prstGeom>
          <a:solidFill>
            <a:srgbClr val="F3F6F8"/>
          </a:solidFill>
          <a:ln w="12700">
            <a:solidFill>
              <a:srgbClr val="F3F6F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178040" y="1801368"/>
            <a:ext cx="731520" cy="731520"/>
          </a:xfrm>
          <a:prstGeom prst="ellipse">
            <a:avLst/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pic>
        <p:nvPicPr>
          <p:cNvPr id="1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68235" y="1991563"/>
            <a:ext cx="351130" cy="351130"/>
          </a:xfrm>
          <a:prstGeom prst="rect">
            <a:avLst/>
          </a:prstGeom>
        </p:spPr>
      </p:pic>
      <p:sp>
        <p:nvSpPr>
          <p:cNvPr id="15" name="Text 12"/>
          <p:cNvSpPr txBox="1"/>
          <p:nvPr/>
        </p:nvSpPr>
        <p:spPr>
          <a:xfrm>
            <a:off x="8138160" y="1600200"/>
            <a:ext cx="32918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Assumptions</a:t>
            </a:r>
            <a:endParaRPr lang="en-US" sz="2000" dirty="0"/>
          </a:p>
        </p:txBody>
      </p:sp>
      <p:sp>
        <p:nvSpPr>
          <p:cNvPr id="16" name="Shape 13"/>
          <p:cNvSpPr/>
          <p:nvPr/>
        </p:nvSpPr>
        <p:spPr>
          <a:xfrm>
            <a:off x="9098280" y="2788920"/>
            <a:ext cx="365760" cy="347472"/>
          </a:xfrm>
          <a:prstGeom prst="downArrow">
            <a:avLst/>
          </a:prstGeom>
          <a:solidFill>
            <a:srgbClr val="F2A541"/>
          </a:solidFill>
          <a:ln w="12700">
            <a:solidFill>
              <a:srgbClr val="F2A541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6949440" y="3154680"/>
            <a:ext cx="4663440" cy="1143000"/>
          </a:xfrm>
          <a:prstGeom prst="roundRect">
            <a:avLst>
              <a:gd name="adj" fmla="val 9600"/>
            </a:avLst>
          </a:prstGeom>
          <a:solidFill>
            <a:srgbClr val="F3F6F8"/>
          </a:solidFill>
          <a:ln w="12700">
            <a:solidFill>
              <a:srgbClr val="F3F6F8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7178040" y="3355848"/>
            <a:ext cx="731520" cy="731520"/>
          </a:xfrm>
          <a:prstGeom prst="ellipse">
            <a:avLst/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pic>
        <p:nvPicPr>
          <p:cNvPr id="1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8235" y="3546043"/>
            <a:ext cx="351130" cy="351130"/>
          </a:xfrm>
          <a:prstGeom prst="rect">
            <a:avLst/>
          </a:prstGeom>
        </p:spPr>
      </p:pic>
      <p:sp>
        <p:nvSpPr>
          <p:cNvPr id="20" name="Text 16"/>
          <p:cNvSpPr txBox="1"/>
          <p:nvPr/>
        </p:nvSpPr>
        <p:spPr>
          <a:xfrm>
            <a:off x="8138160" y="3154680"/>
            <a:ext cx="32918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Model</a:t>
            </a:r>
            <a:endParaRPr lang="en-US" sz="2000" dirty="0"/>
          </a:p>
        </p:txBody>
      </p:sp>
      <p:sp>
        <p:nvSpPr>
          <p:cNvPr id="21" name="Shape 17"/>
          <p:cNvSpPr/>
          <p:nvPr/>
        </p:nvSpPr>
        <p:spPr>
          <a:xfrm>
            <a:off x="9098280" y="4343400"/>
            <a:ext cx="365760" cy="347472"/>
          </a:xfrm>
          <a:prstGeom prst="downArrow">
            <a:avLst/>
          </a:prstGeom>
          <a:solidFill>
            <a:srgbClr val="F2A541"/>
          </a:solidFill>
          <a:ln w="12700">
            <a:solidFill>
              <a:srgbClr val="F2A541"/>
            </a:solidFill>
            <a:prstDash val="solid"/>
          </a:ln>
        </p:spPr>
      </p:sp>
      <p:sp>
        <p:nvSpPr>
          <p:cNvPr id="22" name="Shape 18"/>
          <p:cNvSpPr/>
          <p:nvPr/>
        </p:nvSpPr>
        <p:spPr>
          <a:xfrm>
            <a:off x="6949440" y="4709160"/>
            <a:ext cx="4663440" cy="1143000"/>
          </a:xfrm>
          <a:prstGeom prst="roundRect">
            <a:avLst>
              <a:gd name="adj" fmla="val 9600"/>
            </a:avLst>
          </a:prstGeom>
          <a:solidFill>
            <a:srgbClr val="F3F6F8"/>
          </a:solidFill>
          <a:ln w="12700">
            <a:solidFill>
              <a:srgbClr val="F3F6F8"/>
            </a:solidFill>
            <a:prstDash val="solid"/>
          </a:ln>
        </p:spPr>
      </p:sp>
      <p:sp>
        <p:nvSpPr>
          <p:cNvPr id="23" name="Shape 19"/>
          <p:cNvSpPr/>
          <p:nvPr/>
        </p:nvSpPr>
        <p:spPr>
          <a:xfrm>
            <a:off x="7178040" y="4910328"/>
            <a:ext cx="731520" cy="731520"/>
          </a:xfrm>
          <a:prstGeom prst="ellipse">
            <a:avLst/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pic>
        <p:nvPicPr>
          <p:cNvPr id="2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8235" y="5100523"/>
            <a:ext cx="351130" cy="351130"/>
          </a:xfrm>
          <a:prstGeom prst="rect">
            <a:avLst/>
          </a:prstGeom>
        </p:spPr>
      </p:pic>
      <p:sp>
        <p:nvSpPr>
          <p:cNvPr id="25" name="Text 20"/>
          <p:cNvSpPr txBox="1"/>
          <p:nvPr/>
        </p:nvSpPr>
        <p:spPr>
          <a:xfrm>
            <a:off x="8138160" y="4709160"/>
            <a:ext cx="32918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Simulated patients</a:t>
            </a:r>
            <a:endParaRPr lang="en-US" sz="2000" dirty="0"/>
          </a:p>
        </p:txBody>
      </p:sp>
      <p:sp>
        <p:nvSpPr>
          <p:cNvPr id="26" name="Text 21"/>
          <p:cNvSpPr txBox="1"/>
          <p:nvPr/>
        </p:nvSpPr>
        <p:spPr>
          <a:xfrm>
            <a:off x="548640" y="641908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Methods for Generating Synthetic Data  |  Part 1</a:t>
            </a:r>
            <a:endParaRPr lang="en-US" sz="1000" dirty="0"/>
          </a:p>
        </p:txBody>
      </p:sp>
      <p:sp>
        <p:nvSpPr>
          <p:cNvPr id="27" name="Text 22"/>
          <p:cNvSpPr txBox="1"/>
          <p:nvPr/>
        </p:nvSpPr>
        <p:spPr>
          <a:xfrm>
            <a:off x="11155680" y="6419088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A8C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 •  RESAMPLING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Resampling and perturbation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3515258" cy="2651760"/>
          </a:xfrm>
          <a:prstGeom prst="roundRect">
            <a:avLst>
              <a:gd name="adj" fmla="val 4138"/>
            </a:avLst>
          </a:prstGeom>
          <a:solidFill>
            <a:srgbClr val="F3F6F8"/>
          </a:solidFill>
          <a:ln w="12700">
            <a:solidFill>
              <a:srgbClr val="F3F6F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1965960"/>
            <a:ext cx="685800" cy="685800"/>
          </a:xfrm>
          <a:prstGeom prst="ellipse">
            <a:avLst/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1268" y="2144268"/>
            <a:ext cx="329184" cy="329184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822960" y="2788920"/>
            <a:ext cx="296661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Bootstrap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3246120"/>
            <a:ext cx="296661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Draw real records with replacement to create new datasets of any size.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4338218" y="1691640"/>
            <a:ext cx="3515258" cy="2651760"/>
          </a:xfrm>
          <a:prstGeom prst="roundRect">
            <a:avLst>
              <a:gd name="adj" fmla="val 4138"/>
            </a:avLst>
          </a:prstGeom>
          <a:solidFill>
            <a:srgbClr val="F3F6F8"/>
          </a:solidFill>
          <a:ln w="12700">
            <a:solidFill>
              <a:srgbClr val="F3F6F8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4612538" y="1965960"/>
            <a:ext cx="685800" cy="685800"/>
          </a:xfrm>
          <a:prstGeom prst="ellipse">
            <a:avLst/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0846" y="2144268"/>
            <a:ext cx="329184" cy="329184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612538" y="2788920"/>
            <a:ext cx="296661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Noise addition</a:t>
            </a:r>
            <a:endParaRPr lang="en-US" sz="1800" dirty="0"/>
          </a:p>
        </p:txBody>
      </p:sp>
      <p:sp>
        <p:nvSpPr>
          <p:cNvPr id="13" name="Text 9"/>
          <p:cNvSpPr txBox="1"/>
          <p:nvPr/>
        </p:nvSpPr>
        <p:spPr>
          <a:xfrm>
            <a:off x="4612538" y="3246120"/>
            <a:ext cx="296661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small random changes to real values so no record is an exact copy.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8127797" y="1691640"/>
            <a:ext cx="3515258" cy="2651760"/>
          </a:xfrm>
          <a:prstGeom prst="roundRect">
            <a:avLst>
              <a:gd name="adj" fmla="val 4138"/>
            </a:avLst>
          </a:prstGeom>
          <a:solidFill>
            <a:srgbClr val="F3F6F8"/>
          </a:solidFill>
          <a:ln w="12700">
            <a:solidFill>
              <a:srgbClr val="F3F6F8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8402117" y="1965960"/>
            <a:ext cx="685800" cy="685800"/>
          </a:xfrm>
          <a:prstGeom prst="ellipse">
            <a:avLst/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0425" y="2144268"/>
            <a:ext cx="329184" cy="329184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402117" y="2788920"/>
            <a:ext cx="296661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SMOTE-type methods</a:t>
            </a:r>
            <a:endParaRPr lang="en-US" sz="1800" dirty="0"/>
          </a:p>
        </p:txBody>
      </p:sp>
      <p:sp>
        <p:nvSpPr>
          <p:cNvPr id="18" name="Text 13"/>
          <p:cNvSpPr txBox="1"/>
          <p:nvPr/>
        </p:nvSpPr>
        <p:spPr>
          <a:xfrm>
            <a:off x="8402117" y="3246120"/>
            <a:ext cx="296661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 new records between existing ones — often used to boost rare classes.</a:t>
            </a:r>
            <a:endParaRPr lang="en-US" sz="1400" dirty="0"/>
          </a:p>
        </p:txBody>
      </p:sp>
      <p:sp>
        <p:nvSpPr>
          <p:cNvPr id="19" name="Shape 14"/>
          <p:cNvSpPr/>
          <p:nvPr/>
        </p:nvSpPr>
        <p:spPr>
          <a:xfrm>
            <a:off x="548640" y="4617720"/>
            <a:ext cx="11091672" cy="1508760"/>
          </a:xfrm>
          <a:prstGeom prst="roundRect">
            <a:avLst>
              <a:gd name="adj" fmla="val 7273"/>
            </a:avLst>
          </a:prstGeom>
          <a:solidFill>
            <a:srgbClr val="FBE9E5"/>
          </a:solidFill>
          <a:ln w="12700">
            <a:solidFill>
              <a:srgbClr val="FBE9E5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822960" y="4937760"/>
            <a:ext cx="822960" cy="822960"/>
          </a:xfrm>
          <a:prstGeom prst="ellipse">
            <a:avLst/>
          </a:prstGeom>
          <a:solidFill>
            <a:srgbClr val="C8553D"/>
          </a:solidFill>
          <a:ln w="12700">
            <a:solidFill>
              <a:srgbClr val="C8553D"/>
            </a:solidFill>
            <a:prstDash val="solid"/>
          </a:ln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930" y="5151730"/>
            <a:ext cx="395021" cy="395021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920240" y="4846320"/>
            <a:ext cx="9418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C855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Quick and easy — but records stay close to real patients.</a:t>
            </a:r>
            <a:endParaRPr lang="en-US" sz="1800" dirty="0"/>
          </a:p>
        </p:txBody>
      </p:sp>
      <p:sp>
        <p:nvSpPr>
          <p:cNvPr id="23" name="Text 17"/>
          <p:cNvSpPr txBox="1"/>
          <p:nvPr/>
        </p:nvSpPr>
        <p:spPr>
          <a:xfrm>
            <a:off x="1920240" y="5303520"/>
            <a:ext cx="9418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Good for internal testing and class balancing. Rarely suitable for sharing data outside the organisation without further privacy checks.</a:t>
            </a:r>
            <a:endParaRPr lang="en-US" sz="1500" dirty="0"/>
          </a:p>
        </p:txBody>
      </p:sp>
      <p:sp>
        <p:nvSpPr>
          <p:cNvPr id="24" name="Text 18"/>
          <p:cNvSpPr txBox="1"/>
          <p:nvPr/>
        </p:nvSpPr>
        <p:spPr>
          <a:xfrm>
            <a:off x="548640" y="641908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Methods for Generating Synthetic Data  |  Part 1</a:t>
            </a:r>
            <a:endParaRPr lang="en-US" sz="1000" dirty="0"/>
          </a:p>
        </p:txBody>
      </p:sp>
      <p:sp>
        <p:nvSpPr>
          <p:cNvPr id="25" name="Text 19"/>
          <p:cNvSpPr txBox="1"/>
          <p:nvPr/>
        </p:nvSpPr>
        <p:spPr>
          <a:xfrm>
            <a:off x="11155680" y="6419088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A8C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 •  STATISTICAL MODELS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Gaussian copula in three steps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3474720" cy="2834640"/>
          </a:xfrm>
          <a:prstGeom prst="roundRect">
            <a:avLst>
              <a:gd name="adj" fmla="val 3871"/>
            </a:avLst>
          </a:prstGeom>
          <a:solidFill>
            <a:srgbClr val="F3F6F8"/>
          </a:solidFill>
          <a:ln w="12700">
            <a:solidFill>
              <a:srgbClr val="F3F6F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1920240"/>
            <a:ext cx="731520" cy="731520"/>
          </a:xfrm>
          <a:prstGeom prst="ellipse">
            <a:avLst/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19202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6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76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788920"/>
            <a:ext cx="2926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Learn each column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520440"/>
            <a:ext cx="2926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does age look like? Tumour size? Learn the shape of every variable on its own.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041648" y="2926080"/>
            <a:ext cx="237744" cy="365760"/>
          </a:xfrm>
          <a:prstGeom prst="rightArrow">
            <a:avLst/>
          </a:prstGeom>
          <a:solidFill>
            <a:srgbClr val="F2A541"/>
          </a:solidFill>
          <a:ln w="12700">
            <a:solidFill>
              <a:srgbClr val="F2A541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297680" y="1691640"/>
            <a:ext cx="3474720" cy="2834640"/>
          </a:xfrm>
          <a:prstGeom prst="roundRect">
            <a:avLst>
              <a:gd name="adj" fmla="val 3871"/>
            </a:avLst>
          </a:prstGeom>
          <a:solidFill>
            <a:srgbClr val="F3F6F8"/>
          </a:solidFill>
          <a:ln w="12700">
            <a:solidFill>
              <a:srgbClr val="F3F6F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572000" y="1920240"/>
            <a:ext cx="731520" cy="731520"/>
          </a:xfrm>
          <a:prstGeom prst="ellipse">
            <a:avLst/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572000" y="19202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6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760" dirty="0"/>
          </a:p>
        </p:txBody>
      </p:sp>
      <p:sp>
        <p:nvSpPr>
          <p:cNvPr id="13" name="Text 11"/>
          <p:cNvSpPr txBox="1"/>
          <p:nvPr/>
        </p:nvSpPr>
        <p:spPr>
          <a:xfrm>
            <a:off x="4572000" y="2788920"/>
            <a:ext cx="2926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Learn how they move together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4572000" y="3520440"/>
            <a:ext cx="2926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Older patients have more comorbidities; learn these correlations separately.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7790688" y="2926080"/>
            <a:ext cx="237744" cy="365760"/>
          </a:xfrm>
          <a:prstGeom prst="rightArrow">
            <a:avLst/>
          </a:prstGeom>
          <a:solidFill>
            <a:srgbClr val="F2A541"/>
          </a:solidFill>
          <a:ln w="12700">
            <a:solidFill>
              <a:srgbClr val="F2A541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046720" y="1691640"/>
            <a:ext cx="3474720" cy="2834640"/>
          </a:xfrm>
          <a:prstGeom prst="roundRect">
            <a:avLst>
              <a:gd name="adj" fmla="val 3871"/>
            </a:avLst>
          </a:prstGeom>
          <a:solidFill>
            <a:srgbClr val="F3F6F8"/>
          </a:solidFill>
          <a:ln w="12700">
            <a:solidFill>
              <a:srgbClr val="F3F6F8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321040" y="1920240"/>
            <a:ext cx="731520" cy="731520"/>
          </a:xfrm>
          <a:prstGeom prst="ellipse">
            <a:avLst/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321040" y="19202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6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760" dirty="0"/>
          </a:p>
        </p:txBody>
      </p:sp>
      <p:sp>
        <p:nvSpPr>
          <p:cNvPr id="19" name="Text 17"/>
          <p:cNvSpPr txBox="1"/>
          <p:nvPr/>
        </p:nvSpPr>
        <p:spPr>
          <a:xfrm>
            <a:off x="8321040" y="2788920"/>
            <a:ext cx="2926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Generate new rows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8321040" y="3520440"/>
            <a:ext cx="2926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Draw correlated random numbers and map them back onto each column's shape.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548640" y="4754880"/>
            <a:ext cx="5440680" cy="1371600"/>
          </a:xfrm>
          <a:prstGeom prst="roundRect">
            <a:avLst>
              <a:gd name="adj" fmla="val 8000"/>
            </a:avLst>
          </a:prstGeom>
          <a:solidFill>
            <a:srgbClr val="E3F2F1"/>
          </a:solidFill>
          <a:ln w="12700">
            <a:solidFill>
              <a:srgbClr val="E3F2F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77240" y="4892040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A8C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Strengths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777240" y="5257800"/>
            <a:ext cx="5029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Fast, stable with small samples, easy to explain to clinicians and regulators.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6199632" y="4754880"/>
            <a:ext cx="5440680" cy="1371600"/>
          </a:xfrm>
          <a:prstGeom prst="roundRect">
            <a:avLst>
              <a:gd name="adj" fmla="val 8000"/>
            </a:avLst>
          </a:prstGeom>
          <a:solidFill>
            <a:srgbClr val="FDF1DE"/>
          </a:solidFill>
          <a:ln w="12700">
            <a:solidFill>
              <a:srgbClr val="FDF1DE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428232" y="4892040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A866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Limits</a:t>
            </a:r>
            <a:endParaRPr lang="en-US" sz="1600" dirty="0"/>
          </a:p>
        </p:txBody>
      </p:sp>
      <p:sp>
        <p:nvSpPr>
          <p:cNvPr id="26" name="Text 24"/>
          <p:cNvSpPr txBox="1"/>
          <p:nvPr/>
        </p:nvSpPr>
        <p:spPr>
          <a:xfrm>
            <a:off x="6428232" y="5257800"/>
            <a:ext cx="5029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Captures mainly pairwise, 'smooth' relationships; can miss interactions and hard rules.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548640" y="641908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Methods for Generating Synthetic Data  |  Part 1</a:t>
            </a:r>
            <a:endParaRPr lang="en-US" sz="1000" dirty="0"/>
          </a:p>
        </p:txBody>
      </p:sp>
      <p:sp>
        <p:nvSpPr>
          <p:cNvPr id="28" name="Text 26"/>
          <p:cNvSpPr txBox="1"/>
          <p:nvPr/>
        </p:nvSpPr>
        <p:spPr>
          <a:xfrm>
            <a:off x="11155680" y="6419088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A8C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 •  STATISTICAL MODELS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Build a patient one variable at a time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5087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Bayesian networks and sequential CART (e.g. R package synthpop) generate each variable from the ones already generated — much like following a clinical story.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548640" y="2560320"/>
            <a:ext cx="1874520" cy="914400"/>
          </a:xfrm>
          <a:prstGeom prst="roundRect">
            <a:avLst>
              <a:gd name="adj" fmla="val 12000"/>
            </a:avLst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2560320"/>
            <a:ext cx="1874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2468880" y="2834640"/>
            <a:ext cx="320040" cy="365760"/>
          </a:xfrm>
          <a:prstGeom prst="rightArrow">
            <a:avLst/>
          </a:prstGeom>
          <a:solidFill>
            <a:srgbClr val="F2A541"/>
          </a:solidFill>
          <a:ln w="12700">
            <a:solidFill>
              <a:srgbClr val="F2A54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834640" y="2560320"/>
            <a:ext cx="1874520" cy="914400"/>
          </a:xfrm>
          <a:prstGeom prst="roundRect">
            <a:avLst>
              <a:gd name="adj" fmla="val 12000"/>
            </a:avLst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834640" y="2560320"/>
            <a:ext cx="1874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Sex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4754880" y="2834640"/>
            <a:ext cx="320040" cy="365760"/>
          </a:xfrm>
          <a:prstGeom prst="rightArrow">
            <a:avLst/>
          </a:prstGeom>
          <a:solidFill>
            <a:srgbClr val="F2A541"/>
          </a:solidFill>
          <a:ln w="12700">
            <a:solidFill>
              <a:srgbClr val="F2A541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120640" y="2560320"/>
            <a:ext cx="1874520" cy="914400"/>
          </a:xfrm>
          <a:prstGeom prst="roundRect">
            <a:avLst>
              <a:gd name="adj" fmla="val 12000"/>
            </a:avLst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120640" y="2560320"/>
            <a:ext cx="1874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Disease stage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7040880" y="2834640"/>
            <a:ext cx="320040" cy="365760"/>
          </a:xfrm>
          <a:prstGeom prst="rightArrow">
            <a:avLst/>
          </a:prstGeom>
          <a:solidFill>
            <a:srgbClr val="F2A541"/>
          </a:solidFill>
          <a:ln w="12700">
            <a:solidFill>
              <a:srgbClr val="F2A541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406640" y="2560320"/>
            <a:ext cx="1874520" cy="914400"/>
          </a:xfrm>
          <a:prstGeom prst="roundRect">
            <a:avLst>
              <a:gd name="adj" fmla="val 12000"/>
            </a:avLst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406640" y="2560320"/>
            <a:ext cx="1874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Treatment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9326880" y="2834640"/>
            <a:ext cx="320040" cy="365760"/>
          </a:xfrm>
          <a:prstGeom prst="rightArrow">
            <a:avLst/>
          </a:prstGeom>
          <a:solidFill>
            <a:srgbClr val="F2A541"/>
          </a:solidFill>
          <a:ln w="12700">
            <a:solidFill>
              <a:srgbClr val="F2A541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692640" y="2560320"/>
            <a:ext cx="1874520" cy="914400"/>
          </a:xfrm>
          <a:prstGeom prst="roundRect">
            <a:avLst>
              <a:gd name="adj" fmla="val 12000"/>
            </a:avLst>
          </a:prstGeom>
          <a:solidFill>
            <a:srgbClr val="0B3C49"/>
          </a:solidFill>
          <a:ln w="12700">
            <a:solidFill>
              <a:srgbClr val="1A8C87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9692640" y="2560320"/>
            <a:ext cx="1874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Outcome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361188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e.g. sample Age → sample Sex given Age → sample Stage given Age &amp; Sex → …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548640" y="4206240"/>
            <a:ext cx="109728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Handles mixed data types (numbers, categories) and nonlinear relationships well</a:t>
            </a:r>
            <a:endParaRPr lang="en-US" sz="16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Easy to add clinical logic: order of variables mirrors cause and effect</a:t>
            </a:r>
            <a:endParaRPr lang="en-US" sz="16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 well with a few hundred to a few thousand records — typical trial size</a:t>
            </a:r>
            <a:endParaRPr lang="en-US" sz="16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A866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Watch out: variable order matters; very many variables make it slow</a:t>
            </a:r>
            <a:endParaRPr lang="en-US" sz="1600" dirty="0"/>
          </a:p>
        </p:txBody>
      </p:sp>
      <p:sp>
        <p:nvSpPr>
          <p:cNvPr id="21" name="Text 19"/>
          <p:cNvSpPr txBox="1"/>
          <p:nvPr/>
        </p:nvSpPr>
        <p:spPr>
          <a:xfrm>
            <a:off x="548640" y="641908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Methods for Generating Synthetic Data  |  Part 1</a:t>
            </a:r>
            <a:endParaRPr lang="en-US" sz="1000" dirty="0"/>
          </a:p>
        </p:txBody>
      </p:sp>
      <p:sp>
        <p:nvSpPr>
          <p:cNvPr id="22" name="Text 20"/>
          <p:cNvSpPr txBox="1"/>
          <p:nvPr/>
        </p:nvSpPr>
        <p:spPr>
          <a:xfrm>
            <a:off x="11155680" y="6419088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A8C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 •  IN PRACTICE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Simulate a two-arm survival trial in ~10 lines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6949440" cy="4526280"/>
          </a:xfrm>
          <a:prstGeom prst="roundRect">
            <a:avLst>
              <a:gd name="adj" fmla="val 2020"/>
            </a:avLst>
          </a:prstGeom>
          <a:solidFill>
            <a:srgbClr val="10252D"/>
          </a:solidFill>
          <a:ln w="12700">
            <a:solidFill>
              <a:srgbClr val="10252D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828800"/>
            <a:ext cx="6400800" cy="4069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D6F5F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import numpy as np, pandas as pd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D6F5F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rng = np.random.default_rng(2026)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D6F5F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 = 300                         # per arm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D6F5F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median_ctrl, hr = 6.0, 0.75     # assumptions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D6F5F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lam_c = np.log(2) / median_ctrl # hazard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D6F5F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arm   = np.repeat(["Placebo", "Active"], n)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D6F5F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lam   = np.where(arm == "Active", lam_c * hr, lam_c)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D6F5F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t_evt = rng.exponential(1 / lam)  # event time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D6F5F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t_cen = rng.uniform(6, 24, 2*n)   # censoring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D6F5F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df = pd.DataFrame({"arm": arm,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D6F5F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"time":  np.minimum(t_evt, t_cen),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D6F5F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"event": (t_evt &lt;= t_cen).astype(int)})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7772400" y="1600200"/>
            <a:ext cx="3867912" cy="4526280"/>
          </a:xfrm>
          <a:prstGeom prst="roundRect">
            <a:avLst>
              <a:gd name="adj" fmla="val 2837"/>
            </a:avLst>
          </a:prstGeom>
          <a:solidFill>
            <a:srgbClr val="E3F2F1"/>
          </a:solidFill>
          <a:ln w="12700">
            <a:solidFill>
              <a:srgbClr val="E3F2F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046720" y="182880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this shows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8046720" y="2331720"/>
            <a:ext cx="33832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number is an assumption you can change</a:t>
            </a:r>
            <a:endParaRPr lang="en-US" sz="15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Repeat 1,000 times → estimate power</a:t>
            </a:r>
            <a:endParaRPr lang="en-US" sz="15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dropout, covariates or a non-proportional effect as needed</a:t>
            </a:r>
            <a:endParaRPr lang="en-US" sz="15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patient data used — no privacy risk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Methods for Generating Synthetic Data  |  Part 1</a:t>
            </a:r>
            <a:endParaRPr lang="en-US" sz="1000" dirty="0"/>
          </a:p>
        </p:txBody>
      </p:sp>
      <p:sp>
        <p:nvSpPr>
          <p:cNvPr id="10" name="Text 8"/>
          <p:cNvSpPr txBox="1"/>
          <p:nvPr/>
        </p:nvSpPr>
        <p:spPr>
          <a:xfrm>
            <a:off x="11155680" y="6419088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A8C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 •  SUMMARY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Part 1 in one slide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7680960" cy="822960"/>
          </a:xfrm>
          <a:prstGeom prst="roundRect">
            <a:avLst>
              <a:gd name="adj" fmla="val 13333"/>
            </a:avLst>
          </a:prstGeom>
          <a:solidFill>
            <a:srgbClr val="F3F6F8"/>
          </a:solidFill>
          <a:ln w="12700">
            <a:solidFill>
              <a:srgbClr val="F3F6F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31520" y="1755648"/>
            <a:ext cx="603504" cy="603504"/>
          </a:xfrm>
          <a:prstGeom prst="ellipse">
            <a:avLst/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8431" y="1912559"/>
            <a:ext cx="289682" cy="289682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54480" y="164592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Simulation</a:t>
            </a:r>
            <a:endParaRPr lang="en-US" sz="1700" dirty="0"/>
          </a:p>
        </p:txBody>
      </p:sp>
      <p:sp>
        <p:nvSpPr>
          <p:cNvPr id="8" name="Text 5"/>
          <p:cNvSpPr txBox="1"/>
          <p:nvPr/>
        </p:nvSpPr>
        <p:spPr>
          <a:xfrm>
            <a:off x="3931920" y="1645920"/>
            <a:ext cx="4114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data needed; ideal for design and what-if questions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548640" y="2651760"/>
            <a:ext cx="7680960" cy="822960"/>
          </a:xfrm>
          <a:prstGeom prst="roundRect">
            <a:avLst>
              <a:gd name="adj" fmla="val 13333"/>
            </a:avLst>
          </a:prstGeom>
          <a:solidFill>
            <a:srgbClr val="F3F6F8"/>
          </a:solidFill>
          <a:ln w="12700">
            <a:solidFill>
              <a:srgbClr val="F3F6F8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731520" y="2761488"/>
            <a:ext cx="603504" cy="603504"/>
          </a:xfrm>
          <a:prstGeom prst="ellipse">
            <a:avLst/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431" y="2918399"/>
            <a:ext cx="289682" cy="289682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1554480" y="265176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Resampling</a:t>
            </a:r>
            <a:endParaRPr lang="en-US" sz="1700" dirty="0"/>
          </a:p>
        </p:txBody>
      </p:sp>
      <p:sp>
        <p:nvSpPr>
          <p:cNvPr id="13" name="Text 9"/>
          <p:cNvSpPr txBox="1"/>
          <p:nvPr/>
        </p:nvSpPr>
        <p:spPr>
          <a:xfrm>
            <a:off x="3931920" y="2651760"/>
            <a:ext cx="4114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 and realistic, but closest to real people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548640" y="3657600"/>
            <a:ext cx="7680960" cy="822960"/>
          </a:xfrm>
          <a:prstGeom prst="roundRect">
            <a:avLst>
              <a:gd name="adj" fmla="val 13333"/>
            </a:avLst>
          </a:prstGeom>
          <a:solidFill>
            <a:srgbClr val="F3F6F8"/>
          </a:solidFill>
          <a:ln w="12700">
            <a:solidFill>
              <a:srgbClr val="F3F6F8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731520" y="3767328"/>
            <a:ext cx="603504" cy="603504"/>
          </a:xfrm>
          <a:prstGeom prst="ellipse">
            <a:avLst/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431" y="3924239"/>
            <a:ext cx="289682" cy="289682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1554480" y="365760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Gaussian copula</a:t>
            </a:r>
            <a:endParaRPr lang="en-US" sz="1700" dirty="0"/>
          </a:p>
        </p:txBody>
      </p:sp>
      <p:sp>
        <p:nvSpPr>
          <p:cNvPr id="18" name="Text 13"/>
          <p:cNvSpPr txBox="1"/>
          <p:nvPr/>
        </p:nvSpPr>
        <p:spPr>
          <a:xfrm>
            <a:off x="3931920" y="3657600"/>
            <a:ext cx="4114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first baseline for tabular data; easy to explain</a:t>
            </a:r>
            <a:endParaRPr lang="en-US" sz="1400" dirty="0"/>
          </a:p>
        </p:txBody>
      </p:sp>
      <p:sp>
        <p:nvSpPr>
          <p:cNvPr id="19" name="Shape 14"/>
          <p:cNvSpPr/>
          <p:nvPr/>
        </p:nvSpPr>
        <p:spPr>
          <a:xfrm>
            <a:off x="548640" y="4663440"/>
            <a:ext cx="7680960" cy="822960"/>
          </a:xfrm>
          <a:prstGeom prst="roundRect">
            <a:avLst>
              <a:gd name="adj" fmla="val 13333"/>
            </a:avLst>
          </a:prstGeom>
          <a:solidFill>
            <a:srgbClr val="F3F6F8"/>
          </a:solidFill>
          <a:ln w="12700">
            <a:solidFill>
              <a:srgbClr val="F3F6F8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731520" y="4773168"/>
            <a:ext cx="603504" cy="603504"/>
          </a:xfrm>
          <a:prstGeom prst="ellipse">
            <a:avLst/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431" y="4930079"/>
            <a:ext cx="289682" cy="289682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554480" y="466344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Sequential / CART</a:t>
            </a:r>
            <a:endParaRPr lang="en-US" sz="1700" dirty="0"/>
          </a:p>
        </p:txBody>
      </p:sp>
      <p:sp>
        <p:nvSpPr>
          <p:cNvPr id="23" name="Text 17"/>
          <p:cNvSpPr txBox="1"/>
          <p:nvPr/>
        </p:nvSpPr>
        <p:spPr>
          <a:xfrm>
            <a:off x="3931920" y="4663440"/>
            <a:ext cx="4114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Flexible, handles clinical logic, good for small data</a:t>
            </a:r>
            <a:endParaRPr lang="en-US" sz="1400" dirty="0"/>
          </a:p>
        </p:txBody>
      </p:sp>
      <p:sp>
        <p:nvSpPr>
          <p:cNvPr id="24" name="Shape 18"/>
          <p:cNvSpPr/>
          <p:nvPr/>
        </p:nvSpPr>
        <p:spPr>
          <a:xfrm>
            <a:off x="8503920" y="1645920"/>
            <a:ext cx="3136392" cy="3840480"/>
          </a:xfrm>
          <a:prstGeom prst="roundRect">
            <a:avLst>
              <a:gd name="adj" fmla="val 3499"/>
            </a:avLst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</p:sp>
      <p:sp>
        <p:nvSpPr>
          <p:cNvPr id="25" name="Shape 19"/>
          <p:cNvSpPr/>
          <p:nvPr/>
        </p:nvSpPr>
        <p:spPr>
          <a:xfrm>
            <a:off x="9555480" y="2011680"/>
            <a:ext cx="1005840" cy="1005840"/>
          </a:xfrm>
          <a:prstGeom prst="ellipse">
            <a:avLst/>
          </a:prstGeom>
          <a:solidFill>
            <a:srgbClr val="F2A541"/>
          </a:solidFill>
          <a:ln w="12700">
            <a:solidFill>
              <a:srgbClr val="F2A541"/>
            </a:solidFill>
            <a:prstDash val="solid"/>
          </a:ln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6998" y="2273198"/>
            <a:ext cx="482803" cy="482803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8503920" y="3246120"/>
            <a:ext cx="31363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Questions?</a:t>
            </a:r>
            <a:endParaRPr lang="en-US" sz="2600" dirty="0"/>
          </a:p>
        </p:txBody>
      </p:sp>
      <p:sp>
        <p:nvSpPr>
          <p:cNvPr id="28" name="Text 21"/>
          <p:cNvSpPr txBox="1"/>
          <p:nvPr/>
        </p:nvSpPr>
        <p:spPr>
          <a:xfrm>
            <a:off x="8503920" y="3840480"/>
            <a:ext cx="3136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2A5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~5 minutes</a:t>
            </a:r>
            <a:endParaRPr lang="en-US" sz="1500" dirty="0"/>
          </a:p>
        </p:txBody>
      </p:sp>
      <p:sp>
        <p:nvSpPr>
          <p:cNvPr id="29" name="Text 22"/>
          <p:cNvSpPr txBox="1"/>
          <p:nvPr/>
        </p:nvSpPr>
        <p:spPr>
          <a:xfrm>
            <a:off x="548640" y="641908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Methods for Generating Synthetic Data  |  Part 1</a:t>
            </a:r>
            <a:endParaRPr lang="en-US" sz="1000" dirty="0"/>
          </a:p>
        </p:txBody>
      </p:sp>
      <p:sp>
        <p:nvSpPr>
          <p:cNvPr id="30" name="Text 23"/>
          <p:cNvSpPr txBox="1"/>
          <p:nvPr/>
        </p:nvSpPr>
        <p:spPr>
          <a:xfrm>
            <a:off x="11155680" y="6419088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3C4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8288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F2A5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286000"/>
            <a:ext cx="74980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Deep learning generators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840480"/>
            <a:ext cx="7315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CFE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GANs, VAEs, diffusion models and language models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493776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F2A5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11:10–11:35  •  ~20 min + Q&amp;A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9052560" y="2103120"/>
            <a:ext cx="2377440" cy="2377440"/>
          </a:xfrm>
          <a:prstGeom prst="ellipse">
            <a:avLst/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70694" y="2721254"/>
            <a:ext cx="1141171" cy="114117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A8C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  •  WHY DEEP LEARNING?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When simple models are not enough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2567864" cy="3200400"/>
          </a:xfrm>
          <a:prstGeom prst="roundRect">
            <a:avLst>
              <a:gd name="adj" fmla="val 4273"/>
            </a:avLst>
          </a:prstGeom>
          <a:solidFill>
            <a:srgbClr val="F3F6F8"/>
          </a:solidFill>
          <a:ln w="12700">
            <a:solidFill>
              <a:srgbClr val="F3F6F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1965960"/>
            <a:ext cx="685800" cy="685800"/>
          </a:xfrm>
          <a:prstGeom prst="ellipse">
            <a:avLst/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1268" y="2144268"/>
            <a:ext cx="329184" cy="329184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822960" y="2788920"/>
            <a:ext cx="20192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Complex patterns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3246120"/>
            <a:ext cx="2019224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interacting variables and nonlinear effects that copulas smooth away.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3390824" y="1691640"/>
            <a:ext cx="2567864" cy="3200400"/>
          </a:xfrm>
          <a:prstGeom prst="roundRect">
            <a:avLst>
              <a:gd name="adj" fmla="val 4273"/>
            </a:avLst>
          </a:prstGeom>
          <a:solidFill>
            <a:srgbClr val="F3F6F8"/>
          </a:solidFill>
          <a:ln w="12700">
            <a:solidFill>
              <a:srgbClr val="F3F6F8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3665144" y="1965960"/>
            <a:ext cx="685800" cy="685800"/>
          </a:xfrm>
          <a:prstGeom prst="ellipse">
            <a:avLst/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3452" y="2144268"/>
            <a:ext cx="329184" cy="329184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3665144" y="2788920"/>
            <a:ext cx="20192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Many variables</a:t>
            </a:r>
            <a:endParaRPr lang="en-US" sz="1800" dirty="0"/>
          </a:p>
        </p:txBody>
      </p:sp>
      <p:sp>
        <p:nvSpPr>
          <p:cNvPr id="13" name="Text 9"/>
          <p:cNvSpPr txBox="1"/>
          <p:nvPr/>
        </p:nvSpPr>
        <p:spPr>
          <a:xfrm>
            <a:off x="3665144" y="3246120"/>
            <a:ext cx="2019224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Hundreds of lab values, codes or genomic features in one dataset.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6233008" y="1691640"/>
            <a:ext cx="2567864" cy="3200400"/>
          </a:xfrm>
          <a:prstGeom prst="roundRect">
            <a:avLst>
              <a:gd name="adj" fmla="val 4273"/>
            </a:avLst>
          </a:prstGeom>
          <a:solidFill>
            <a:srgbClr val="F3F6F8"/>
          </a:solidFill>
          <a:ln w="12700">
            <a:solidFill>
              <a:srgbClr val="F3F6F8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6507328" y="1965960"/>
            <a:ext cx="685800" cy="685800"/>
          </a:xfrm>
          <a:prstGeom prst="ellipse">
            <a:avLst/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5636" y="2144268"/>
            <a:ext cx="329184" cy="329184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6507328" y="2788920"/>
            <a:ext cx="20192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Sequences &amp; time</a:t>
            </a:r>
            <a:endParaRPr lang="en-US" sz="1800" dirty="0"/>
          </a:p>
        </p:txBody>
      </p:sp>
      <p:sp>
        <p:nvSpPr>
          <p:cNvPr id="18" name="Text 13"/>
          <p:cNvSpPr txBox="1"/>
          <p:nvPr/>
        </p:nvSpPr>
        <p:spPr>
          <a:xfrm>
            <a:off x="6507328" y="3246120"/>
            <a:ext cx="2019224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Visits, repeated measures, treatment histories in electronic health records.</a:t>
            </a:r>
            <a:endParaRPr lang="en-US" sz="1400" dirty="0"/>
          </a:p>
        </p:txBody>
      </p:sp>
      <p:sp>
        <p:nvSpPr>
          <p:cNvPr id="19" name="Shape 14"/>
          <p:cNvSpPr/>
          <p:nvPr/>
        </p:nvSpPr>
        <p:spPr>
          <a:xfrm>
            <a:off x="9075191" y="1691640"/>
            <a:ext cx="2567864" cy="3200400"/>
          </a:xfrm>
          <a:prstGeom prst="roundRect">
            <a:avLst>
              <a:gd name="adj" fmla="val 4273"/>
            </a:avLst>
          </a:prstGeom>
          <a:solidFill>
            <a:srgbClr val="F3F6F8"/>
          </a:solidFill>
          <a:ln w="12700">
            <a:solidFill>
              <a:srgbClr val="F3F6F8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9349511" y="1965960"/>
            <a:ext cx="685800" cy="685800"/>
          </a:xfrm>
          <a:prstGeom prst="ellipse">
            <a:avLst/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7819" y="2144268"/>
            <a:ext cx="329184" cy="329184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9349511" y="2788920"/>
            <a:ext cx="20192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Text &amp; images</a:t>
            </a:r>
            <a:endParaRPr lang="en-US" sz="1800" dirty="0"/>
          </a:p>
        </p:txBody>
      </p:sp>
      <p:sp>
        <p:nvSpPr>
          <p:cNvPr id="23" name="Text 17"/>
          <p:cNvSpPr txBox="1"/>
          <p:nvPr/>
        </p:nvSpPr>
        <p:spPr>
          <a:xfrm>
            <a:off x="9349511" y="3246120"/>
            <a:ext cx="2019224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notes, scans and other unstructured data.</a:t>
            </a:r>
            <a:endParaRPr lang="en-US" sz="1400" dirty="0"/>
          </a:p>
        </p:txBody>
      </p:sp>
      <p:sp>
        <p:nvSpPr>
          <p:cNvPr id="24" name="Shape 18"/>
          <p:cNvSpPr/>
          <p:nvPr/>
        </p:nvSpPr>
        <p:spPr>
          <a:xfrm>
            <a:off x="548640" y="5166360"/>
            <a:ext cx="11091672" cy="960120"/>
          </a:xfrm>
          <a:prstGeom prst="roundRect">
            <a:avLst>
              <a:gd name="adj" fmla="val 11429"/>
            </a:avLst>
          </a:prstGeom>
          <a:solidFill>
            <a:srgbClr val="FDF1DE"/>
          </a:solidFill>
          <a:ln w="12700">
            <a:solidFill>
              <a:srgbClr val="FDF1DE"/>
            </a:solidFill>
            <a:prstDash val="solid"/>
          </a:ln>
        </p:spPr>
      </p:sp>
      <p:sp>
        <p:nvSpPr>
          <p:cNvPr id="25" name="Text 19"/>
          <p:cNvSpPr txBox="1"/>
          <p:nvPr/>
        </p:nvSpPr>
        <p:spPr>
          <a:xfrm>
            <a:off x="822960" y="5166360"/>
            <a:ext cx="10607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price: </a:t>
            </a:r>
            <a:pPr indent="0" marL="0">
              <a:buNone/>
            </a:pPr>
            <a:r>
              <a:rPr lang="en-US" sz="1600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data, more tuning, more computing, and harder to explain. With only a few hundred trial patients, deep learning does not automatically win.</a:t>
            </a:r>
            <a:endParaRPr lang="en-US" sz="1600" dirty="0"/>
          </a:p>
        </p:txBody>
      </p:sp>
      <p:sp>
        <p:nvSpPr>
          <p:cNvPr id="26" name="Text 20"/>
          <p:cNvSpPr txBox="1"/>
          <p:nvPr/>
        </p:nvSpPr>
        <p:spPr>
          <a:xfrm>
            <a:off x="548640" y="641908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Methods for Generating Synthetic Data  |  Part 2</a:t>
            </a:r>
            <a:endParaRPr lang="en-US" sz="1000" dirty="0"/>
          </a:p>
        </p:txBody>
      </p:sp>
      <p:sp>
        <p:nvSpPr>
          <p:cNvPr id="27" name="Text 21"/>
          <p:cNvSpPr txBox="1"/>
          <p:nvPr/>
        </p:nvSpPr>
        <p:spPr>
          <a:xfrm>
            <a:off x="11155680" y="6419088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A8C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  •  GANS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GANs: a forger and a detective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2011680" cy="914400"/>
          </a:xfrm>
          <a:prstGeom prst="roundRect">
            <a:avLst>
              <a:gd name="adj" fmla="val 12000"/>
            </a:avLst>
          </a:prstGeom>
          <a:solidFill>
            <a:srgbClr val="F3F6F8"/>
          </a:solidFill>
          <a:ln w="12700">
            <a:solidFill>
              <a:srgbClr val="F3F6F8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1828800"/>
            <a:ext cx="2011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Random noise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2651760" y="2103120"/>
            <a:ext cx="457200" cy="365760"/>
          </a:xfrm>
          <a:prstGeom prst="rightArrow">
            <a:avLst/>
          </a:prstGeom>
          <a:solidFill>
            <a:srgbClr val="F2A541"/>
          </a:solidFill>
          <a:ln w="12700">
            <a:solidFill>
              <a:srgbClr val="F2A541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200400" y="1737360"/>
            <a:ext cx="2194560" cy="1097280"/>
          </a:xfrm>
          <a:prstGeom prst="roundRect">
            <a:avLst>
              <a:gd name="adj" fmla="val 10000"/>
            </a:avLst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3200400" y="1737360"/>
            <a:ext cx="2194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Generator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(the forger)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5486400" y="2103120"/>
            <a:ext cx="457200" cy="365760"/>
          </a:xfrm>
          <a:prstGeom prst="rightArrow">
            <a:avLst/>
          </a:prstGeom>
          <a:solidFill>
            <a:srgbClr val="F2A541"/>
          </a:solidFill>
          <a:ln w="12700">
            <a:solidFill>
              <a:srgbClr val="F2A541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035040" y="1828800"/>
            <a:ext cx="2011680" cy="914400"/>
          </a:xfrm>
          <a:prstGeom prst="roundRect">
            <a:avLst>
              <a:gd name="adj" fmla="val 12000"/>
            </a:avLst>
          </a:prstGeom>
          <a:solidFill>
            <a:srgbClr val="E3F2F1"/>
          </a:solidFill>
          <a:ln w="12700">
            <a:solidFill>
              <a:srgbClr val="E3F2F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035040" y="1828800"/>
            <a:ext cx="2011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Fake patients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6035040" y="3291840"/>
            <a:ext cx="2011680" cy="914400"/>
          </a:xfrm>
          <a:prstGeom prst="roundRect">
            <a:avLst>
              <a:gd name="adj" fmla="val 12000"/>
            </a:avLst>
          </a:prstGeom>
          <a:solidFill>
            <a:srgbClr val="E3F2F1"/>
          </a:solidFill>
          <a:ln w="12700">
            <a:solidFill>
              <a:srgbClr val="E3F2F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035040" y="3291840"/>
            <a:ext cx="2011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patients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8138160" y="2697480"/>
            <a:ext cx="457200" cy="365760"/>
          </a:xfrm>
          <a:prstGeom prst="rightArrow">
            <a:avLst/>
          </a:prstGeom>
          <a:solidFill>
            <a:srgbClr val="F2A541"/>
          </a:solidFill>
          <a:ln w="12700">
            <a:solidFill>
              <a:srgbClr val="F2A541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686800" y="2331720"/>
            <a:ext cx="2377440" cy="1097280"/>
          </a:xfrm>
          <a:prstGeom prst="roundRect">
            <a:avLst>
              <a:gd name="adj" fmla="val 10000"/>
            </a:avLst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686800" y="2331720"/>
            <a:ext cx="23774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Discriminator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(the detective)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6035040" y="4389120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1A8C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“Real or fake?”  →  feedback makes both better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4846320"/>
            <a:ext cx="110642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 ends when the detective can no longer tell fake from real</a:t>
            </a:r>
            <a:endParaRPr lang="en-US" sz="15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Tabular versions for mixed clinical data: CTGAN, CopulaGAN, Wasserstein GANs (WGAN-GP, CTWGAN)</a:t>
            </a:r>
            <a:endParaRPr lang="en-US" sz="15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Watch out: unstable training, 'mode collapse' (missing rare patient types), needs careful tuning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641908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Methods for Generating Synthetic Data  |  Part 2</a:t>
            </a:r>
            <a:endParaRPr lang="en-US" sz="1000" dirty="0"/>
          </a:p>
        </p:txBody>
      </p:sp>
      <p:sp>
        <p:nvSpPr>
          <p:cNvPr id="20" name="Text 18"/>
          <p:cNvSpPr txBox="1"/>
          <p:nvPr/>
        </p:nvSpPr>
        <p:spPr>
          <a:xfrm>
            <a:off x="11155680" y="6419088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A8C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  •  OTHER DEEP GENERATORS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more families worth knowing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3515258" cy="4434840"/>
          </a:xfrm>
          <a:prstGeom prst="roundRect">
            <a:avLst>
              <a:gd name="adj" fmla="val 3121"/>
            </a:avLst>
          </a:prstGeom>
          <a:solidFill>
            <a:srgbClr val="F3F6F8"/>
          </a:solidFill>
          <a:ln w="12700">
            <a:solidFill>
              <a:srgbClr val="F3F6F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1965960"/>
            <a:ext cx="685800" cy="685800"/>
          </a:xfrm>
          <a:prstGeom prst="ellipse">
            <a:avLst/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1268" y="2144268"/>
            <a:ext cx="329184" cy="329184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822960" y="2788920"/>
            <a:ext cx="296661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VAEs (e.g. TVAE)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3246120"/>
            <a:ext cx="2966618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Compress each patient into a small summary, then learn to rebuild patients from it. Sample new summaries → new patients.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Often more stable than GANs.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4338218" y="1691640"/>
            <a:ext cx="3515258" cy="4434840"/>
          </a:xfrm>
          <a:prstGeom prst="roundRect">
            <a:avLst>
              <a:gd name="adj" fmla="val 3121"/>
            </a:avLst>
          </a:prstGeom>
          <a:solidFill>
            <a:srgbClr val="F3F6F8"/>
          </a:solidFill>
          <a:ln w="12700">
            <a:solidFill>
              <a:srgbClr val="F3F6F8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4612538" y="1965960"/>
            <a:ext cx="685800" cy="685800"/>
          </a:xfrm>
          <a:prstGeom prst="ellipse">
            <a:avLst/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0846" y="2144268"/>
            <a:ext cx="329184" cy="329184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612538" y="2788920"/>
            <a:ext cx="296661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Diffusion (e.g. TabDDPM)</a:t>
            </a:r>
            <a:endParaRPr lang="en-US" sz="1800" dirty="0"/>
          </a:p>
        </p:txBody>
      </p:sp>
      <p:sp>
        <p:nvSpPr>
          <p:cNvPr id="13" name="Text 9"/>
          <p:cNvSpPr txBox="1"/>
          <p:nvPr/>
        </p:nvSpPr>
        <p:spPr>
          <a:xfrm>
            <a:off x="4612538" y="3246120"/>
            <a:ext cx="2966618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noise step by step until data is pure noise, then learn to remove it. Start from noise → new patients.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quality; slower.</a:t>
            </a:r>
            <a:endParaRPr lang="en-US" sz="1500" dirty="0"/>
          </a:p>
        </p:txBody>
      </p:sp>
      <p:sp>
        <p:nvSpPr>
          <p:cNvPr id="14" name="Shape 10"/>
          <p:cNvSpPr/>
          <p:nvPr/>
        </p:nvSpPr>
        <p:spPr>
          <a:xfrm>
            <a:off x="8127797" y="1691640"/>
            <a:ext cx="3515258" cy="4434840"/>
          </a:xfrm>
          <a:prstGeom prst="roundRect">
            <a:avLst>
              <a:gd name="adj" fmla="val 3121"/>
            </a:avLst>
          </a:prstGeom>
          <a:solidFill>
            <a:srgbClr val="F3F6F8"/>
          </a:solidFill>
          <a:ln w="12700">
            <a:solidFill>
              <a:srgbClr val="F3F6F8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8402117" y="1965960"/>
            <a:ext cx="685800" cy="685800"/>
          </a:xfrm>
          <a:prstGeom prst="ellipse">
            <a:avLst/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0425" y="2144268"/>
            <a:ext cx="329184" cy="329184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402117" y="2788920"/>
            <a:ext cx="296661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Transformers / LLMs</a:t>
            </a:r>
            <a:endParaRPr lang="en-US" sz="1800" dirty="0"/>
          </a:p>
        </p:txBody>
      </p:sp>
      <p:sp>
        <p:nvSpPr>
          <p:cNvPr id="18" name="Text 13"/>
          <p:cNvSpPr txBox="1"/>
          <p:nvPr/>
        </p:nvSpPr>
        <p:spPr>
          <a:xfrm>
            <a:off x="8402117" y="3246120"/>
            <a:ext cx="2966618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 a patient history as a 'sentence' of events and generate the next event.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Promising for EHR sequences and notes; privacy needs care.</a:t>
            </a:r>
            <a:endParaRPr lang="en-US" sz="1500" dirty="0"/>
          </a:p>
        </p:txBody>
      </p:sp>
      <p:sp>
        <p:nvSpPr>
          <p:cNvPr id="19" name="Text 14"/>
          <p:cNvSpPr txBox="1"/>
          <p:nvPr/>
        </p:nvSpPr>
        <p:spPr>
          <a:xfrm>
            <a:off x="548640" y="641908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Methods for Generating Synthetic Data  |  Part 2</a:t>
            </a:r>
            <a:endParaRPr lang="en-US" sz="1000" dirty="0"/>
          </a:p>
        </p:txBody>
      </p:sp>
      <p:sp>
        <p:nvSpPr>
          <p:cNvPr id="20" name="Text 15"/>
          <p:cNvSpPr txBox="1"/>
          <p:nvPr/>
        </p:nvSpPr>
        <p:spPr>
          <a:xfrm>
            <a:off x="11155680" y="6419088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A8C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  •  CLINICAL REALITY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makes clinical data hard to synthesise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3474720" cy="2011680"/>
          </a:xfrm>
          <a:prstGeom prst="roundRect">
            <a:avLst>
              <a:gd name="adj" fmla="val 5455"/>
            </a:avLst>
          </a:prstGeom>
          <a:solidFill>
            <a:srgbClr val="F3F6F8"/>
          </a:solidFill>
          <a:ln w="12700">
            <a:solidFill>
              <a:srgbClr val="F3F6F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1920240"/>
            <a:ext cx="594360" cy="594360"/>
          </a:xfrm>
          <a:prstGeom prst="ellipse">
            <a:avLst/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1774" y="2074774"/>
            <a:ext cx="285293" cy="285293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08760" y="1920240"/>
            <a:ext cx="2377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Survival &amp; censoring</a:t>
            </a:r>
            <a:endParaRPr lang="en-US" sz="1700" dirty="0"/>
          </a:p>
        </p:txBody>
      </p:sp>
      <p:sp>
        <p:nvSpPr>
          <p:cNvPr id="8" name="Text 5"/>
          <p:cNvSpPr txBox="1"/>
          <p:nvPr/>
        </p:nvSpPr>
        <p:spPr>
          <a:xfrm>
            <a:off x="777240" y="2651760"/>
            <a:ext cx="3063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Time-to-event with censored patients — generators must keep both time and event status consistent.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4297680" y="1691640"/>
            <a:ext cx="3474720" cy="2011680"/>
          </a:xfrm>
          <a:prstGeom prst="roundRect">
            <a:avLst>
              <a:gd name="adj" fmla="val 5455"/>
            </a:avLst>
          </a:prstGeom>
          <a:solidFill>
            <a:srgbClr val="F3F6F8"/>
          </a:solidFill>
          <a:ln w="12700">
            <a:solidFill>
              <a:srgbClr val="F3F6F8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4526280" y="1920240"/>
            <a:ext cx="594360" cy="594360"/>
          </a:xfrm>
          <a:prstGeom prst="ellipse">
            <a:avLst/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0814" y="2074774"/>
            <a:ext cx="285293" cy="285293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5257800" y="1920240"/>
            <a:ext cx="2377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 samples</a:t>
            </a:r>
            <a:endParaRPr lang="en-US" sz="1700" dirty="0"/>
          </a:p>
        </p:txBody>
      </p:sp>
      <p:sp>
        <p:nvSpPr>
          <p:cNvPr id="13" name="Text 9"/>
          <p:cNvSpPr txBox="1"/>
          <p:nvPr/>
        </p:nvSpPr>
        <p:spPr>
          <a:xfrm>
            <a:off x="4526280" y="2651760"/>
            <a:ext cx="3063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Trials often have hundreds, not millions, of patients.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8046720" y="1691640"/>
            <a:ext cx="3474720" cy="2011680"/>
          </a:xfrm>
          <a:prstGeom prst="roundRect">
            <a:avLst>
              <a:gd name="adj" fmla="val 5455"/>
            </a:avLst>
          </a:prstGeom>
          <a:solidFill>
            <a:srgbClr val="F3F6F8"/>
          </a:solidFill>
          <a:ln w="12700">
            <a:solidFill>
              <a:srgbClr val="F3F6F8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8275320" y="1920240"/>
            <a:ext cx="594360" cy="594360"/>
          </a:xfrm>
          <a:prstGeom prst="ellipse">
            <a:avLst/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9854" y="2074774"/>
            <a:ext cx="285293" cy="285293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9006840" y="1920240"/>
            <a:ext cx="2377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Rare events</a:t>
            </a:r>
            <a:endParaRPr lang="en-US" sz="1700" dirty="0"/>
          </a:p>
        </p:txBody>
      </p:sp>
      <p:sp>
        <p:nvSpPr>
          <p:cNvPr id="18" name="Text 13"/>
          <p:cNvSpPr txBox="1"/>
          <p:nvPr/>
        </p:nvSpPr>
        <p:spPr>
          <a:xfrm>
            <a:off x="8275320" y="2651760"/>
            <a:ext cx="3063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Serious adverse events and small subgroups are easily lost.</a:t>
            </a:r>
            <a:endParaRPr lang="en-US" sz="1400" dirty="0"/>
          </a:p>
        </p:txBody>
      </p:sp>
      <p:sp>
        <p:nvSpPr>
          <p:cNvPr id="19" name="Shape 14"/>
          <p:cNvSpPr/>
          <p:nvPr/>
        </p:nvSpPr>
        <p:spPr>
          <a:xfrm>
            <a:off x="548640" y="3931920"/>
            <a:ext cx="3474720" cy="2011680"/>
          </a:xfrm>
          <a:prstGeom prst="roundRect">
            <a:avLst>
              <a:gd name="adj" fmla="val 5455"/>
            </a:avLst>
          </a:prstGeom>
          <a:solidFill>
            <a:srgbClr val="F3F6F8"/>
          </a:solidFill>
          <a:ln w="12700">
            <a:solidFill>
              <a:srgbClr val="F3F6F8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777240" y="4160520"/>
            <a:ext cx="594360" cy="594360"/>
          </a:xfrm>
          <a:prstGeom prst="ellipse">
            <a:avLst/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1774" y="4315054"/>
            <a:ext cx="285293" cy="285293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508760" y="4160520"/>
            <a:ext cx="2377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rules</a:t>
            </a:r>
            <a:endParaRPr lang="en-US" sz="1700" dirty="0"/>
          </a:p>
        </p:txBody>
      </p:sp>
      <p:sp>
        <p:nvSpPr>
          <p:cNvPr id="23" name="Text 17"/>
          <p:cNvSpPr txBox="1"/>
          <p:nvPr/>
        </p:nvSpPr>
        <p:spPr>
          <a:xfrm>
            <a:off x="777240" y="4892040"/>
            <a:ext cx="3063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Death after randomisation; dose within range; lab units valid.</a:t>
            </a:r>
            <a:endParaRPr lang="en-US" sz="1400" dirty="0"/>
          </a:p>
        </p:txBody>
      </p:sp>
      <p:sp>
        <p:nvSpPr>
          <p:cNvPr id="24" name="Shape 18"/>
          <p:cNvSpPr/>
          <p:nvPr/>
        </p:nvSpPr>
        <p:spPr>
          <a:xfrm>
            <a:off x="4297680" y="3931920"/>
            <a:ext cx="3474720" cy="2011680"/>
          </a:xfrm>
          <a:prstGeom prst="roundRect">
            <a:avLst>
              <a:gd name="adj" fmla="val 5455"/>
            </a:avLst>
          </a:prstGeom>
          <a:solidFill>
            <a:srgbClr val="F3F6F8"/>
          </a:solidFill>
          <a:ln w="12700">
            <a:solidFill>
              <a:srgbClr val="F3F6F8"/>
            </a:solidFill>
            <a:prstDash val="solid"/>
          </a:ln>
        </p:spPr>
      </p:sp>
      <p:sp>
        <p:nvSpPr>
          <p:cNvPr id="25" name="Shape 19"/>
          <p:cNvSpPr/>
          <p:nvPr/>
        </p:nvSpPr>
        <p:spPr>
          <a:xfrm>
            <a:off x="4526280" y="4160520"/>
            <a:ext cx="594360" cy="594360"/>
          </a:xfrm>
          <a:prstGeom prst="ellipse">
            <a:avLst/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0814" y="4315054"/>
            <a:ext cx="285293" cy="285293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5257800" y="4160520"/>
            <a:ext cx="2377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Mixed data types</a:t>
            </a:r>
            <a:endParaRPr lang="en-US" sz="1700" dirty="0"/>
          </a:p>
        </p:txBody>
      </p:sp>
      <p:sp>
        <p:nvSpPr>
          <p:cNvPr id="28" name="Text 21"/>
          <p:cNvSpPr txBox="1"/>
          <p:nvPr/>
        </p:nvSpPr>
        <p:spPr>
          <a:xfrm>
            <a:off x="4526280" y="4892040"/>
            <a:ext cx="3063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Continuous, categorical, dates and free text in one dataset.</a:t>
            </a:r>
            <a:endParaRPr lang="en-US" sz="1400" dirty="0"/>
          </a:p>
        </p:txBody>
      </p:sp>
      <p:sp>
        <p:nvSpPr>
          <p:cNvPr id="29" name="Shape 22"/>
          <p:cNvSpPr/>
          <p:nvPr/>
        </p:nvSpPr>
        <p:spPr>
          <a:xfrm>
            <a:off x="8046720" y="3931920"/>
            <a:ext cx="3474720" cy="2011680"/>
          </a:xfrm>
          <a:prstGeom prst="roundRect">
            <a:avLst>
              <a:gd name="adj" fmla="val 5455"/>
            </a:avLst>
          </a:prstGeom>
          <a:solidFill>
            <a:srgbClr val="F3F6F8"/>
          </a:solidFill>
          <a:ln w="12700">
            <a:solidFill>
              <a:srgbClr val="F3F6F8"/>
            </a:solidFill>
            <a:prstDash val="solid"/>
          </a:ln>
        </p:spPr>
      </p:sp>
      <p:sp>
        <p:nvSpPr>
          <p:cNvPr id="30" name="Shape 23"/>
          <p:cNvSpPr/>
          <p:nvPr/>
        </p:nvSpPr>
        <p:spPr>
          <a:xfrm>
            <a:off x="8275320" y="4160520"/>
            <a:ext cx="594360" cy="594360"/>
          </a:xfrm>
          <a:prstGeom prst="ellipse">
            <a:avLst/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29854" y="4315054"/>
            <a:ext cx="285293" cy="285293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9006840" y="4160520"/>
            <a:ext cx="2377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Longitudinal structure</a:t>
            </a:r>
            <a:endParaRPr lang="en-US" sz="1700" dirty="0"/>
          </a:p>
        </p:txBody>
      </p:sp>
      <p:sp>
        <p:nvSpPr>
          <p:cNvPr id="33" name="Text 25"/>
          <p:cNvSpPr txBox="1"/>
          <p:nvPr/>
        </p:nvSpPr>
        <p:spPr>
          <a:xfrm>
            <a:off x="8275320" y="4892040"/>
            <a:ext cx="3063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Repeated visits per patient must remain coherent over time.</a:t>
            </a:r>
            <a:endParaRPr lang="en-US" sz="1400" dirty="0"/>
          </a:p>
        </p:txBody>
      </p:sp>
      <p:sp>
        <p:nvSpPr>
          <p:cNvPr id="34" name="Text 26"/>
          <p:cNvSpPr txBox="1"/>
          <p:nvPr/>
        </p:nvSpPr>
        <p:spPr>
          <a:xfrm>
            <a:off x="548640" y="641908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Methods for Generating Synthetic Data  |  Part 2</a:t>
            </a:r>
            <a:endParaRPr lang="en-US" sz="1000" dirty="0"/>
          </a:p>
        </p:txBody>
      </p:sp>
      <p:sp>
        <p:nvSpPr>
          <p:cNvPr id="35" name="Text 27"/>
          <p:cNvSpPr txBox="1"/>
          <p:nvPr/>
        </p:nvSpPr>
        <p:spPr>
          <a:xfrm>
            <a:off x="11155680" y="6419088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A8C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  •  CASE STUDY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Synthetic data from a lung cancer trial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3657600" cy="4480560"/>
          </a:xfrm>
          <a:prstGeom prst="roundRect">
            <a:avLst>
              <a:gd name="adj" fmla="val 3000"/>
            </a:avLst>
          </a:prstGeom>
          <a:solidFill>
            <a:srgbClr val="E3F2F1"/>
          </a:solidFill>
          <a:ln w="12700">
            <a:solidFill>
              <a:srgbClr val="E3F2F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82880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data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286000"/>
            <a:ext cx="320040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Randomised lung cancer trial: Tarceva vs placebo</a:t>
            </a:r>
            <a:endParaRPr lang="en-US" sz="15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Endpoints: overall survival (OS) and progression-free survival (PFS)</a:t>
            </a:r>
            <a:endParaRPr lang="en-US" sz="15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Provided by RSS under a data-sharing agreement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4453128" y="1645920"/>
            <a:ext cx="3291840" cy="4480560"/>
          </a:xfrm>
          <a:prstGeom prst="roundRect">
            <a:avLst>
              <a:gd name="adj" fmla="val 3333"/>
            </a:avLst>
          </a:prstGeom>
          <a:solidFill>
            <a:srgbClr val="F3F6F8"/>
          </a:solidFill>
          <a:ln w="12700">
            <a:solidFill>
              <a:srgbClr val="F3F6F8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663440" y="182880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we compared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4663440" y="2377440"/>
            <a:ext cx="548640" cy="548640"/>
          </a:xfrm>
          <a:prstGeom prst="ellipse">
            <a:avLst/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663440" y="23774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2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1320" dirty="0"/>
          </a:p>
        </p:txBody>
      </p:sp>
      <p:sp>
        <p:nvSpPr>
          <p:cNvPr id="11" name="Text 9"/>
          <p:cNvSpPr txBox="1"/>
          <p:nvPr/>
        </p:nvSpPr>
        <p:spPr>
          <a:xfrm>
            <a:off x="5349240" y="2377440"/>
            <a:ext cx="2240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Gaussian Copula Synthesizer (statistical)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4663440" y="3291840"/>
            <a:ext cx="548640" cy="548640"/>
          </a:xfrm>
          <a:prstGeom prst="ellipse">
            <a:avLst/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663440" y="32918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2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endParaRPr lang="en-US" sz="1320" dirty="0"/>
          </a:p>
        </p:txBody>
      </p:sp>
      <p:sp>
        <p:nvSpPr>
          <p:cNvPr id="14" name="Text 12"/>
          <p:cNvSpPr txBox="1"/>
          <p:nvPr/>
        </p:nvSpPr>
        <p:spPr>
          <a:xfrm>
            <a:off x="5349240" y="3291840"/>
            <a:ext cx="2240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Conditional tabular Wasserstein GAN (deep learning)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4663440" y="4389120"/>
            <a:ext cx="29260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Checked: KM curves, hazard ratios, distributions and closeness to real records.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8001000" y="1645920"/>
            <a:ext cx="3639312" cy="4480560"/>
          </a:xfrm>
          <a:prstGeom prst="roundRect">
            <a:avLst>
              <a:gd name="adj" fmla="val 3015"/>
            </a:avLst>
          </a:prstGeom>
          <a:solidFill>
            <a:srgbClr val="FDF1DE"/>
          </a:solidFill>
          <a:ln w="12700">
            <a:solidFill>
              <a:srgbClr val="FDF1DE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229600" y="182880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A866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Results — to insert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8229600" y="2331720"/>
            <a:ext cx="32004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Saqib: add the real vs synthetic Kaplan–Meier overlay for OS/PFS and the hazard-ratio comparison from the manuscript (subject to RSS approval for external use).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641908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Methods for Generating Synthetic Data  |  Part 2</a:t>
            </a:r>
            <a:endParaRPr lang="en-US" sz="1000" dirty="0"/>
          </a:p>
        </p:txBody>
      </p:sp>
      <p:sp>
        <p:nvSpPr>
          <p:cNvPr id="20" name="Text 18"/>
          <p:cNvSpPr txBox="1"/>
          <p:nvPr/>
        </p:nvSpPr>
        <p:spPr>
          <a:xfrm>
            <a:off x="11155680" y="6419088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A8C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  •  TOOLS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 do not need to code these from scratch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11091672" cy="731520"/>
          </a:xfrm>
          <a:prstGeom prst="roundRect">
            <a:avLst>
              <a:gd name="adj" fmla="val 15000"/>
            </a:avLst>
          </a:prstGeom>
          <a:solidFill>
            <a:srgbClr val="F3F6F8"/>
          </a:solidFill>
          <a:ln w="12700">
            <a:solidFill>
              <a:srgbClr val="F3F6F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31520" y="1691640"/>
            <a:ext cx="548640" cy="548640"/>
          </a:xfrm>
          <a:prstGeom prst="ellipse">
            <a:avLst/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4166" y="1834286"/>
            <a:ext cx="263347" cy="263347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08760" y="160020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SDV (Python)</a:t>
            </a:r>
            <a:endParaRPr lang="en-US" sz="1700" dirty="0"/>
          </a:p>
        </p:txBody>
      </p:sp>
      <p:sp>
        <p:nvSpPr>
          <p:cNvPr id="8" name="Text 5"/>
          <p:cNvSpPr txBox="1"/>
          <p:nvPr/>
        </p:nvSpPr>
        <p:spPr>
          <a:xfrm>
            <a:off x="4297680" y="1600200"/>
            <a:ext cx="7132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Gaussian copula, CTGAN, TVAE, CopulaGAN with a common interface plus quality reports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548640" y="2468880"/>
            <a:ext cx="11091672" cy="731520"/>
          </a:xfrm>
          <a:prstGeom prst="roundRect">
            <a:avLst>
              <a:gd name="adj" fmla="val 15000"/>
            </a:avLst>
          </a:prstGeom>
          <a:solidFill>
            <a:srgbClr val="F3F6F8"/>
          </a:solidFill>
          <a:ln w="12700">
            <a:solidFill>
              <a:srgbClr val="F3F6F8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731520" y="2560320"/>
            <a:ext cx="548640" cy="548640"/>
          </a:xfrm>
          <a:prstGeom prst="ellipse">
            <a:avLst/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166" y="2702966"/>
            <a:ext cx="263347" cy="263347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1508760" y="246888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synthpop (R)</a:t>
            </a:r>
            <a:endParaRPr lang="en-US" sz="1700" dirty="0"/>
          </a:p>
        </p:txBody>
      </p:sp>
      <p:sp>
        <p:nvSpPr>
          <p:cNvPr id="13" name="Text 9"/>
          <p:cNvSpPr txBox="1"/>
          <p:nvPr/>
        </p:nvSpPr>
        <p:spPr>
          <a:xfrm>
            <a:off x="4297680" y="2468880"/>
            <a:ext cx="7132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Sequential CART and parametric synthesis; widely used in health and official statistics</a:t>
            </a:r>
            <a:endParaRPr lang="en-US" sz="1500" dirty="0"/>
          </a:p>
        </p:txBody>
      </p:sp>
      <p:sp>
        <p:nvSpPr>
          <p:cNvPr id="14" name="Shape 10"/>
          <p:cNvSpPr/>
          <p:nvPr/>
        </p:nvSpPr>
        <p:spPr>
          <a:xfrm>
            <a:off x="548640" y="3337560"/>
            <a:ext cx="11091672" cy="731520"/>
          </a:xfrm>
          <a:prstGeom prst="roundRect">
            <a:avLst>
              <a:gd name="adj" fmla="val 15000"/>
            </a:avLst>
          </a:prstGeom>
          <a:solidFill>
            <a:srgbClr val="F3F6F8"/>
          </a:solidFill>
          <a:ln w="12700">
            <a:solidFill>
              <a:srgbClr val="F3F6F8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731520" y="3429000"/>
            <a:ext cx="548640" cy="548640"/>
          </a:xfrm>
          <a:prstGeom prst="ellipse">
            <a:avLst/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6" y="3571646"/>
            <a:ext cx="263347" cy="263347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1508760" y="333756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simstudy (R)</a:t>
            </a:r>
            <a:endParaRPr lang="en-US" sz="1700" dirty="0"/>
          </a:p>
        </p:txBody>
      </p:sp>
      <p:sp>
        <p:nvSpPr>
          <p:cNvPr id="18" name="Text 13"/>
          <p:cNvSpPr txBox="1"/>
          <p:nvPr/>
        </p:nvSpPr>
        <p:spPr>
          <a:xfrm>
            <a:off x="4297680" y="3337560"/>
            <a:ext cx="7132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Simulating trial and study data from user-defined assumptions</a:t>
            </a:r>
            <a:endParaRPr lang="en-US" sz="1500" dirty="0"/>
          </a:p>
        </p:txBody>
      </p:sp>
      <p:sp>
        <p:nvSpPr>
          <p:cNvPr id="19" name="Shape 14"/>
          <p:cNvSpPr/>
          <p:nvPr/>
        </p:nvSpPr>
        <p:spPr>
          <a:xfrm>
            <a:off x="548640" y="4206240"/>
            <a:ext cx="11091672" cy="731520"/>
          </a:xfrm>
          <a:prstGeom prst="roundRect">
            <a:avLst>
              <a:gd name="adj" fmla="val 15000"/>
            </a:avLst>
          </a:prstGeom>
          <a:solidFill>
            <a:srgbClr val="F3F6F8"/>
          </a:solidFill>
          <a:ln w="12700">
            <a:solidFill>
              <a:srgbClr val="F3F6F8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731520" y="4297680"/>
            <a:ext cx="548640" cy="548640"/>
          </a:xfrm>
          <a:prstGeom prst="ellipse">
            <a:avLst/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4166" y="4440326"/>
            <a:ext cx="263347" cy="263347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508760" y="420624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Synthea</a:t>
            </a:r>
            <a:endParaRPr lang="en-US" sz="1700" dirty="0"/>
          </a:p>
        </p:txBody>
      </p:sp>
      <p:sp>
        <p:nvSpPr>
          <p:cNvPr id="23" name="Text 17"/>
          <p:cNvSpPr txBox="1"/>
          <p:nvPr/>
        </p:nvSpPr>
        <p:spPr>
          <a:xfrm>
            <a:off x="4297680" y="4206240"/>
            <a:ext cx="7132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Open-source simulator of synthetic patient records along care pathways</a:t>
            </a:r>
            <a:endParaRPr lang="en-US" sz="1500" dirty="0"/>
          </a:p>
        </p:txBody>
      </p:sp>
      <p:sp>
        <p:nvSpPr>
          <p:cNvPr id="24" name="Shape 18"/>
          <p:cNvSpPr/>
          <p:nvPr/>
        </p:nvSpPr>
        <p:spPr>
          <a:xfrm>
            <a:off x="548640" y="5074920"/>
            <a:ext cx="11091672" cy="731520"/>
          </a:xfrm>
          <a:prstGeom prst="roundRect">
            <a:avLst>
              <a:gd name="adj" fmla="val 15000"/>
            </a:avLst>
          </a:prstGeom>
          <a:solidFill>
            <a:srgbClr val="E3F2F1"/>
          </a:solidFill>
          <a:ln w="12700">
            <a:solidFill>
              <a:srgbClr val="E3F2F1"/>
            </a:solidFill>
            <a:prstDash val="solid"/>
          </a:ln>
        </p:spPr>
      </p:sp>
      <p:sp>
        <p:nvSpPr>
          <p:cNvPr id="25" name="Shape 19"/>
          <p:cNvSpPr/>
          <p:nvPr/>
        </p:nvSpPr>
        <p:spPr>
          <a:xfrm>
            <a:off x="731520" y="5166360"/>
            <a:ext cx="548640" cy="548640"/>
          </a:xfrm>
          <a:prstGeom prst="ellipse">
            <a:avLst/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4166" y="5309006"/>
            <a:ext cx="263347" cy="263347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1508760" y="507492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Ecliptica® &amp; others</a:t>
            </a:r>
            <a:endParaRPr lang="en-US" sz="1700" dirty="0"/>
          </a:p>
        </p:txBody>
      </p:sp>
      <p:sp>
        <p:nvSpPr>
          <p:cNvPr id="28" name="Text 21"/>
          <p:cNvSpPr txBox="1"/>
          <p:nvPr/>
        </p:nvSpPr>
        <p:spPr>
          <a:xfrm>
            <a:off x="4297680" y="5074920"/>
            <a:ext cx="7132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Dedicated platforms for trial simulation and synthetic data — see the afternoon sessions</a:t>
            </a:r>
            <a:endParaRPr lang="en-US" sz="1500" dirty="0"/>
          </a:p>
        </p:txBody>
      </p:sp>
      <p:sp>
        <p:nvSpPr>
          <p:cNvPr id="29" name="Text 22"/>
          <p:cNvSpPr txBox="1"/>
          <p:nvPr/>
        </p:nvSpPr>
        <p:spPr>
          <a:xfrm>
            <a:off x="548640" y="594360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Tools will keep changing; the principles in this session will not.</a:t>
            </a:r>
            <a:endParaRPr lang="en-US" sz="1300" dirty="0"/>
          </a:p>
        </p:txBody>
      </p:sp>
      <p:sp>
        <p:nvSpPr>
          <p:cNvPr id="30" name="Text 23"/>
          <p:cNvSpPr txBox="1"/>
          <p:nvPr/>
        </p:nvSpPr>
        <p:spPr>
          <a:xfrm>
            <a:off x="548640" y="641908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Methods for Generating Synthetic Data  |  Part 2</a:t>
            </a:r>
            <a:endParaRPr lang="en-US" sz="1000" dirty="0"/>
          </a:p>
        </p:txBody>
      </p:sp>
      <p:sp>
        <p:nvSpPr>
          <p:cNvPr id="31" name="Text 24"/>
          <p:cNvSpPr txBox="1"/>
          <p:nvPr/>
        </p:nvSpPr>
        <p:spPr>
          <a:xfrm>
            <a:off x="11155680" y="6419088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A8C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  •  IN PRACTICE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From real table to synthetic table in six lines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7315200" cy="2926080"/>
          </a:xfrm>
          <a:prstGeom prst="roundRect">
            <a:avLst>
              <a:gd name="adj" fmla="val 3125"/>
            </a:avLst>
          </a:prstGeom>
          <a:solidFill>
            <a:srgbClr val="10252D"/>
          </a:solidFill>
          <a:ln w="12700">
            <a:solidFill>
              <a:srgbClr val="10252D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874520"/>
            <a:ext cx="676656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D6F5F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from sdv.metadata import Metadata</a:t>
            </a:r>
            <a:endParaRPr lang="en-US" sz="1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D6F5F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from sdv.single_table import GaussianCopulaSynthesizer</a:t>
            </a:r>
            <a:endParaRPr lang="en-US" sz="1400" dirty="0"/>
          </a:p>
          <a:p>
            <a:pPr indent="0" marL="0">
              <a:lnSpc>
                <a:spcPct val="105000"/>
              </a:lnSpc>
              <a:buNone/>
            </a:pPr>
            <a:endParaRPr lang="en-US" sz="1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D6F5F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metadata  = Metadata.detect_from_dataframe(data=real_df)</a:t>
            </a:r>
            <a:endParaRPr lang="en-US" sz="1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D6F5F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synth     = GaussianCopulaSynthesizer(metadata)</a:t>
            </a:r>
            <a:endParaRPr lang="en-US" sz="1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D6F5F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synth.fit(real_df)</a:t>
            </a:r>
            <a:endParaRPr lang="en-US" sz="1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D6F5F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synthetic_df = synth.sample(num_rows=500)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4800600"/>
            <a:ext cx="7315200" cy="1325880"/>
          </a:xfrm>
          <a:prstGeom prst="roundRect">
            <a:avLst>
              <a:gd name="adj" fmla="val 8276"/>
            </a:avLst>
          </a:prstGeom>
          <a:solidFill>
            <a:srgbClr val="E3F2F1"/>
          </a:solidFill>
          <a:ln w="12700">
            <a:solidFill>
              <a:srgbClr val="E3F2F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4800600"/>
            <a:ext cx="68580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Swap one line to try a GAN:  </a:t>
            </a:r>
            <a:pPr indent="0" marL="0">
              <a:buNone/>
            </a:pPr>
            <a:r>
              <a:rPr lang="en-US" sz="1500" dirty="0">
                <a:solidFill>
                  <a:srgbClr val="1A8C8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CTGANSynthesizer(metadata, epochs=300)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8138160" y="1645920"/>
            <a:ext cx="3502152" cy="4480560"/>
          </a:xfrm>
          <a:prstGeom prst="roundRect">
            <a:avLst>
              <a:gd name="adj" fmla="val 3133"/>
            </a:avLst>
          </a:prstGeom>
          <a:solidFill>
            <a:srgbClr val="FDF1DE"/>
          </a:solidFill>
          <a:ln w="12700">
            <a:solidFill>
              <a:srgbClr val="FDF1DE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366760" y="1828800"/>
            <a:ext cx="3063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A866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Easy to run ≠ ready to use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8366760" y="2697480"/>
            <a:ext cx="306324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the detected data types</a:t>
            </a:r>
            <a:endParaRPr lang="en-US" sz="15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clinical rules (constraints)</a:t>
            </a:r>
            <a:endParaRPr lang="en-US" sz="15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Handle dates and censoring</a:t>
            </a:r>
            <a:endParaRPr lang="en-US" sz="15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Always evaluate — Part 3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641908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Methods for Generating Synthetic Data  |  Part 2</a:t>
            </a:r>
            <a:endParaRPr lang="en-US" sz="1000" dirty="0"/>
          </a:p>
        </p:txBody>
      </p:sp>
      <p:sp>
        <p:nvSpPr>
          <p:cNvPr id="12" name="Text 10"/>
          <p:cNvSpPr txBox="1"/>
          <p:nvPr/>
        </p:nvSpPr>
        <p:spPr>
          <a:xfrm>
            <a:off x="11155680" y="6419088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A8C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  •  SUMMARY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Part 2 in one slide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7680960" cy="822960"/>
          </a:xfrm>
          <a:prstGeom prst="roundRect">
            <a:avLst>
              <a:gd name="adj" fmla="val 13333"/>
            </a:avLst>
          </a:prstGeom>
          <a:solidFill>
            <a:srgbClr val="F3F6F8"/>
          </a:solidFill>
          <a:ln w="12700">
            <a:solidFill>
              <a:srgbClr val="F3F6F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31520" y="1755648"/>
            <a:ext cx="603504" cy="603504"/>
          </a:xfrm>
          <a:prstGeom prst="ellipse">
            <a:avLst/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8431" y="1912559"/>
            <a:ext cx="289682" cy="289682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54480" y="164592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GANs</a:t>
            </a:r>
            <a:endParaRPr lang="en-US" sz="1700" dirty="0"/>
          </a:p>
        </p:txBody>
      </p:sp>
      <p:sp>
        <p:nvSpPr>
          <p:cNvPr id="8" name="Text 5"/>
          <p:cNvSpPr txBox="1"/>
          <p:nvPr/>
        </p:nvSpPr>
        <p:spPr>
          <a:xfrm>
            <a:off x="3931920" y="1645920"/>
            <a:ext cx="4114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Powerful for complex tabular data; need tuning; watch rare groups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548640" y="2651760"/>
            <a:ext cx="7680960" cy="822960"/>
          </a:xfrm>
          <a:prstGeom prst="roundRect">
            <a:avLst>
              <a:gd name="adj" fmla="val 13333"/>
            </a:avLst>
          </a:prstGeom>
          <a:solidFill>
            <a:srgbClr val="F3F6F8"/>
          </a:solidFill>
          <a:ln w="12700">
            <a:solidFill>
              <a:srgbClr val="F3F6F8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731520" y="2761488"/>
            <a:ext cx="603504" cy="603504"/>
          </a:xfrm>
          <a:prstGeom prst="ellipse">
            <a:avLst/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431" y="2918399"/>
            <a:ext cx="289682" cy="289682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1554480" y="265176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VAEs &amp; diffusion</a:t>
            </a:r>
            <a:endParaRPr lang="en-US" sz="1700" dirty="0"/>
          </a:p>
        </p:txBody>
      </p:sp>
      <p:sp>
        <p:nvSpPr>
          <p:cNvPr id="13" name="Text 9"/>
          <p:cNvSpPr txBox="1"/>
          <p:nvPr/>
        </p:nvSpPr>
        <p:spPr>
          <a:xfrm>
            <a:off x="3931920" y="2651760"/>
            <a:ext cx="4114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stable or higher quality; growing tool support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548640" y="3657600"/>
            <a:ext cx="7680960" cy="822960"/>
          </a:xfrm>
          <a:prstGeom prst="roundRect">
            <a:avLst>
              <a:gd name="adj" fmla="val 13333"/>
            </a:avLst>
          </a:prstGeom>
          <a:solidFill>
            <a:srgbClr val="F3F6F8"/>
          </a:solidFill>
          <a:ln w="12700">
            <a:solidFill>
              <a:srgbClr val="F3F6F8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731520" y="3767328"/>
            <a:ext cx="603504" cy="603504"/>
          </a:xfrm>
          <a:prstGeom prst="ellipse">
            <a:avLst/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431" y="3924239"/>
            <a:ext cx="289682" cy="289682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1554480" y="365760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Transformers / LLMs</a:t>
            </a:r>
            <a:endParaRPr lang="en-US" sz="1700" dirty="0"/>
          </a:p>
        </p:txBody>
      </p:sp>
      <p:sp>
        <p:nvSpPr>
          <p:cNvPr id="18" name="Text 13"/>
          <p:cNvSpPr txBox="1"/>
          <p:nvPr/>
        </p:nvSpPr>
        <p:spPr>
          <a:xfrm>
            <a:off x="3931920" y="3657600"/>
            <a:ext cx="4114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Promising for EHR sequences and text</a:t>
            </a:r>
            <a:endParaRPr lang="en-US" sz="1400" dirty="0"/>
          </a:p>
        </p:txBody>
      </p:sp>
      <p:sp>
        <p:nvSpPr>
          <p:cNvPr id="19" name="Shape 14"/>
          <p:cNvSpPr/>
          <p:nvPr/>
        </p:nvSpPr>
        <p:spPr>
          <a:xfrm>
            <a:off x="548640" y="4663440"/>
            <a:ext cx="7680960" cy="822960"/>
          </a:xfrm>
          <a:prstGeom prst="roundRect">
            <a:avLst>
              <a:gd name="adj" fmla="val 13333"/>
            </a:avLst>
          </a:prstGeom>
          <a:solidFill>
            <a:srgbClr val="F3F6F8"/>
          </a:solidFill>
          <a:ln w="12700">
            <a:solidFill>
              <a:srgbClr val="F3F6F8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731520" y="4773168"/>
            <a:ext cx="603504" cy="603504"/>
          </a:xfrm>
          <a:prstGeom prst="ellipse">
            <a:avLst/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431" y="4930079"/>
            <a:ext cx="289682" cy="289682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554480" y="466344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reality</a:t>
            </a:r>
            <a:endParaRPr lang="en-US" sz="1700" dirty="0"/>
          </a:p>
        </p:txBody>
      </p:sp>
      <p:sp>
        <p:nvSpPr>
          <p:cNvPr id="23" name="Text 17"/>
          <p:cNvSpPr txBox="1"/>
          <p:nvPr/>
        </p:nvSpPr>
        <p:spPr>
          <a:xfrm>
            <a:off x="3931920" y="4663440"/>
            <a:ext cx="4114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Censoring, small n, rules and rare events decide success</a:t>
            </a:r>
            <a:endParaRPr lang="en-US" sz="1400" dirty="0"/>
          </a:p>
        </p:txBody>
      </p:sp>
      <p:sp>
        <p:nvSpPr>
          <p:cNvPr id="24" name="Shape 18"/>
          <p:cNvSpPr/>
          <p:nvPr/>
        </p:nvSpPr>
        <p:spPr>
          <a:xfrm>
            <a:off x="8503920" y="1645920"/>
            <a:ext cx="3136392" cy="3840480"/>
          </a:xfrm>
          <a:prstGeom prst="roundRect">
            <a:avLst>
              <a:gd name="adj" fmla="val 3499"/>
            </a:avLst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</p:sp>
      <p:sp>
        <p:nvSpPr>
          <p:cNvPr id="25" name="Shape 19"/>
          <p:cNvSpPr/>
          <p:nvPr/>
        </p:nvSpPr>
        <p:spPr>
          <a:xfrm>
            <a:off x="9555480" y="2011680"/>
            <a:ext cx="1005840" cy="1005840"/>
          </a:xfrm>
          <a:prstGeom prst="ellipse">
            <a:avLst/>
          </a:prstGeom>
          <a:solidFill>
            <a:srgbClr val="F2A541"/>
          </a:solidFill>
          <a:ln w="12700">
            <a:solidFill>
              <a:srgbClr val="F2A541"/>
            </a:solidFill>
            <a:prstDash val="solid"/>
          </a:ln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6998" y="2273198"/>
            <a:ext cx="482803" cy="482803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8503920" y="3246120"/>
            <a:ext cx="31363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Questions?</a:t>
            </a:r>
            <a:endParaRPr lang="en-US" sz="2600" dirty="0"/>
          </a:p>
        </p:txBody>
      </p:sp>
      <p:sp>
        <p:nvSpPr>
          <p:cNvPr id="28" name="Text 21"/>
          <p:cNvSpPr txBox="1"/>
          <p:nvPr/>
        </p:nvSpPr>
        <p:spPr>
          <a:xfrm>
            <a:off x="8503920" y="3840480"/>
            <a:ext cx="3136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2A5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~5 minutes</a:t>
            </a:r>
            <a:endParaRPr lang="en-US" sz="1500" dirty="0"/>
          </a:p>
        </p:txBody>
      </p:sp>
      <p:sp>
        <p:nvSpPr>
          <p:cNvPr id="29" name="Text 22"/>
          <p:cNvSpPr txBox="1"/>
          <p:nvPr/>
        </p:nvSpPr>
        <p:spPr>
          <a:xfrm>
            <a:off x="548640" y="641908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Methods for Generating Synthetic Data  |  Part 2</a:t>
            </a:r>
            <a:endParaRPr lang="en-US" sz="1000" dirty="0"/>
          </a:p>
        </p:txBody>
      </p:sp>
      <p:sp>
        <p:nvSpPr>
          <p:cNvPr id="30" name="Text 23"/>
          <p:cNvSpPr txBox="1"/>
          <p:nvPr/>
        </p:nvSpPr>
        <p:spPr>
          <a:xfrm>
            <a:off x="11155680" y="6419088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B3C4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8288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F2A5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3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286000"/>
            <a:ext cx="74980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 it good enough?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840480"/>
            <a:ext cx="7315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CFE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Fidelity, utility, privacy — and choosing a method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493776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F2A5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11:35–12:00  •  ~20 min + Q&amp;A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9052560" y="2103120"/>
            <a:ext cx="2377440" cy="2377440"/>
          </a:xfrm>
          <a:prstGeom prst="ellipse">
            <a:avLst/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70694" y="2721254"/>
            <a:ext cx="1141171" cy="1141171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A8C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3  •  EVALUATION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questions for any synthetic dataset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3515258" cy="3383280"/>
          </a:xfrm>
          <a:prstGeom prst="roundRect">
            <a:avLst>
              <a:gd name="adj" fmla="val 3243"/>
            </a:avLst>
          </a:prstGeom>
          <a:solidFill>
            <a:srgbClr val="F3F6F8"/>
          </a:solidFill>
          <a:ln w="12700">
            <a:solidFill>
              <a:srgbClr val="F3F6F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1965960"/>
            <a:ext cx="685800" cy="685800"/>
          </a:xfrm>
          <a:prstGeom prst="ellipse">
            <a:avLst/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1268" y="2144268"/>
            <a:ext cx="329184" cy="329184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822960" y="2788920"/>
            <a:ext cx="296661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Fidelity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3246120"/>
            <a:ext cx="2966618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Does it look like the real data?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Distributions, correlations, survival curves, clinical rules.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4338218" y="1691640"/>
            <a:ext cx="3515258" cy="3383280"/>
          </a:xfrm>
          <a:prstGeom prst="roundRect">
            <a:avLst>
              <a:gd name="adj" fmla="val 3243"/>
            </a:avLst>
          </a:prstGeom>
          <a:solidFill>
            <a:srgbClr val="F3F6F8"/>
          </a:solidFill>
          <a:ln w="12700">
            <a:solidFill>
              <a:srgbClr val="F3F6F8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4612538" y="1965960"/>
            <a:ext cx="685800" cy="685800"/>
          </a:xfrm>
          <a:prstGeom prst="ellipse">
            <a:avLst/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0846" y="2144268"/>
            <a:ext cx="329184" cy="329184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612538" y="2788920"/>
            <a:ext cx="296661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Utility</a:t>
            </a:r>
            <a:endParaRPr lang="en-US" sz="1800" dirty="0"/>
          </a:p>
        </p:txBody>
      </p:sp>
      <p:sp>
        <p:nvSpPr>
          <p:cNvPr id="13" name="Text 9"/>
          <p:cNvSpPr txBox="1"/>
          <p:nvPr/>
        </p:nvSpPr>
        <p:spPr>
          <a:xfrm>
            <a:off x="4612538" y="3246120"/>
            <a:ext cx="2966618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Does it give the same answers?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analysis on real and synthetic → similar estimates and conclusions.</a:t>
            </a:r>
            <a:endParaRPr lang="en-US" sz="1500" dirty="0"/>
          </a:p>
        </p:txBody>
      </p:sp>
      <p:sp>
        <p:nvSpPr>
          <p:cNvPr id="14" name="Shape 10"/>
          <p:cNvSpPr/>
          <p:nvPr/>
        </p:nvSpPr>
        <p:spPr>
          <a:xfrm>
            <a:off x="8127797" y="1691640"/>
            <a:ext cx="3515258" cy="3383280"/>
          </a:xfrm>
          <a:prstGeom prst="roundRect">
            <a:avLst>
              <a:gd name="adj" fmla="val 3243"/>
            </a:avLst>
          </a:prstGeom>
          <a:solidFill>
            <a:srgbClr val="F3F6F8"/>
          </a:solidFill>
          <a:ln w="12700">
            <a:solidFill>
              <a:srgbClr val="F3F6F8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8402117" y="1965960"/>
            <a:ext cx="685800" cy="685800"/>
          </a:xfrm>
          <a:prstGeom prst="ellipse">
            <a:avLst/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0425" y="2144268"/>
            <a:ext cx="329184" cy="329184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402117" y="2788920"/>
            <a:ext cx="296661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Privacy</a:t>
            </a:r>
            <a:endParaRPr lang="en-US" sz="1800" dirty="0"/>
          </a:p>
        </p:txBody>
      </p:sp>
      <p:sp>
        <p:nvSpPr>
          <p:cNvPr id="18" name="Text 13"/>
          <p:cNvSpPr txBox="1"/>
          <p:nvPr/>
        </p:nvSpPr>
        <p:spPr>
          <a:xfrm>
            <a:off x="8402117" y="3246120"/>
            <a:ext cx="2966618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Could anyone be identified?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copies of real patients; no recognisable rare individuals.</a:t>
            </a:r>
            <a:endParaRPr lang="en-US" sz="1500" dirty="0"/>
          </a:p>
        </p:txBody>
      </p:sp>
      <p:sp>
        <p:nvSpPr>
          <p:cNvPr id="19" name="Shape 14"/>
          <p:cNvSpPr/>
          <p:nvPr/>
        </p:nvSpPr>
        <p:spPr>
          <a:xfrm>
            <a:off x="548640" y="5303520"/>
            <a:ext cx="11091672" cy="822960"/>
          </a:xfrm>
          <a:prstGeom prst="roundRect">
            <a:avLst>
              <a:gd name="adj" fmla="val 13333"/>
            </a:avLst>
          </a:prstGeom>
          <a:solidFill>
            <a:srgbClr val="FDF1DE"/>
          </a:solidFill>
          <a:ln w="12700">
            <a:solidFill>
              <a:srgbClr val="FDF1DE"/>
            </a:solidFill>
            <a:prstDash val="solid"/>
          </a:ln>
        </p:spPr>
      </p:sp>
      <p:sp>
        <p:nvSpPr>
          <p:cNvPr id="20" name="Text 15"/>
          <p:cNvSpPr txBox="1"/>
          <p:nvPr/>
        </p:nvSpPr>
        <p:spPr>
          <a:xfrm>
            <a:off x="822960" y="530352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These pull against each other: the closer to the real data, the higher the privacy risk. Purpose decides the balance.</a:t>
            </a:r>
            <a:endParaRPr lang="en-US" sz="1600" dirty="0"/>
          </a:p>
        </p:txBody>
      </p:sp>
      <p:sp>
        <p:nvSpPr>
          <p:cNvPr id="21" name="Text 16"/>
          <p:cNvSpPr txBox="1"/>
          <p:nvPr/>
        </p:nvSpPr>
        <p:spPr>
          <a:xfrm>
            <a:off x="548640" y="641908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Methods for Generating Synthetic Data  |  Part 3</a:t>
            </a:r>
            <a:endParaRPr lang="en-US" sz="1000" dirty="0"/>
          </a:p>
        </p:txBody>
      </p:sp>
      <p:sp>
        <p:nvSpPr>
          <p:cNvPr id="22" name="Text 17"/>
          <p:cNvSpPr txBox="1"/>
          <p:nvPr/>
        </p:nvSpPr>
        <p:spPr>
          <a:xfrm>
            <a:off x="11155680" y="6419088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A8C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3  •  EVALUATION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Practical checks for fidelity and utility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5440680" cy="3566160"/>
          </a:xfrm>
          <a:prstGeom prst="roundRect">
            <a:avLst>
              <a:gd name="adj" fmla="val 3077"/>
            </a:avLst>
          </a:prstGeom>
          <a:solidFill>
            <a:srgbClr val="E3F2F1"/>
          </a:solidFill>
          <a:ln w="12700">
            <a:solidFill>
              <a:srgbClr val="E3F2F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1828800"/>
            <a:ext cx="640080" cy="640080"/>
          </a:xfrm>
          <a:prstGeom prst="ellipse">
            <a:avLst/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3661" y="1995221"/>
            <a:ext cx="307238" cy="307238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600200" y="1828800"/>
            <a:ext cx="4206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Fidelity: look and compare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77240" y="2697480"/>
            <a:ext cx="50292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Side-by-side histograms and bar charts per variable</a:t>
            </a:r>
            <a:endParaRPr lang="en-US" sz="15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Correlation heatmaps: real vs synthetic</a:t>
            </a:r>
            <a:endParaRPr lang="en-US" sz="15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Kaplan–Meier curves overlaid for survival endpoints</a:t>
            </a:r>
            <a:endParaRPr lang="en-US" sz="15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Rule checks: % of records breaking clinical logic</a:t>
            </a:r>
            <a:endParaRPr lang="en-US" sz="15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a classifier tell real from synthetic?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6199632" y="1645920"/>
            <a:ext cx="5440680" cy="3566160"/>
          </a:xfrm>
          <a:prstGeom prst="roundRect">
            <a:avLst>
              <a:gd name="adj" fmla="val 3077"/>
            </a:avLst>
          </a:prstGeom>
          <a:solidFill>
            <a:srgbClr val="F3F6F8"/>
          </a:solidFill>
          <a:ln w="12700">
            <a:solidFill>
              <a:srgbClr val="F3F6F8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6428232" y="1828800"/>
            <a:ext cx="640080" cy="640080"/>
          </a:xfrm>
          <a:prstGeom prst="ellipse">
            <a:avLst/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4653" y="1995221"/>
            <a:ext cx="307238" cy="307238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548640" y="5440680"/>
            <a:ext cx="11091672" cy="731520"/>
          </a:xfrm>
          <a:prstGeom prst="roundRect">
            <a:avLst>
              <a:gd name="adj" fmla="val 15000"/>
            </a:avLst>
          </a:prstGeom>
          <a:solidFill>
            <a:srgbClr val="FDF1DE"/>
          </a:solidFill>
          <a:ln w="12700">
            <a:solidFill>
              <a:srgbClr val="FDF1DE"/>
            </a:solidFill>
            <a:prstDash val="solid"/>
          </a:ln>
        </p:spPr>
      </p:sp>
      <p:sp>
        <p:nvSpPr>
          <p:cNvPr id="13" name="Text 9"/>
          <p:cNvSpPr txBox="1"/>
          <p:nvPr/>
        </p:nvSpPr>
        <p:spPr>
          <a:xfrm>
            <a:off x="822960" y="5440680"/>
            <a:ext cx="10607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convincing for a clinical audience: same primary analysis, similar estimate, same conclusion.</a:t>
            </a:r>
            <a:endParaRPr lang="en-US" sz="1600" dirty="0"/>
          </a:p>
        </p:txBody>
      </p:sp>
      <p:sp>
        <p:nvSpPr>
          <p:cNvPr id="14" name="Text 10"/>
          <p:cNvSpPr txBox="1"/>
          <p:nvPr/>
        </p:nvSpPr>
        <p:spPr>
          <a:xfrm>
            <a:off x="7251192" y="1828800"/>
            <a:ext cx="4206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Utility: redo the analysis</a:t>
            </a:r>
            <a:endParaRPr lang="en-US" sz="1900" dirty="0"/>
          </a:p>
        </p:txBody>
      </p:sp>
      <p:sp>
        <p:nvSpPr>
          <p:cNvPr id="15" name="Text 11"/>
          <p:cNvSpPr txBox="1"/>
          <p:nvPr/>
        </p:nvSpPr>
        <p:spPr>
          <a:xfrm>
            <a:off x="6428232" y="2697480"/>
            <a:ext cx="50292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the same model on both: e.g. Cox hazard ratio with 95% CI</a:t>
            </a:r>
            <a:endParaRPr lang="en-US" sz="15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the confidence intervals overlap? Same conclusion?</a:t>
            </a:r>
            <a:endParaRPr lang="en-US" sz="15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 on synthetic, test on real (TSTR) for prediction models</a:t>
            </a:r>
            <a:endParaRPr lang="en-US" sz="15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subgroups, not just the overall result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548640" y="641908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Methods for Generating Synthetic Data  |  Part 3</a:t>
            </a:r>
            <a:endParaRPr lang="en-US" sz="1000" dirty="0"/>
          </a:p>
        </p:txBody>
      </p:sp>
      <p:sp>
        <p:nvSpPr>
          <p:cNvPr id="17" name="Text 13"/>
          <p:cNvSpPr txBox="1"/>
          <p:nvPr/>
        </p:nvSpPr>
        <p:spPr>
          <a:xfrm>
            <a:off x="11155680" y="6419088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A8C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3  •  PRIVACY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Synthetic does not automatically mean anonymous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5440680" cy="1645920"/>
          </a:xfrm>
          <a:prstGeom prst="roundRect">
            <a:avLst>
              <a:gd name="adj" fmla="val 6667"/>
            </a:avLst>
          </a:prstGeom>
          <a:solidFill>
            <a:srgbClr val="F3F6F8"/>
          </a:solidFill>
          <a:ln w="12700">
            <a:solidFill>
              <a:srgbClr val="F3F6F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1965960"/>
            <a:ext cx="685800" cy="685800"/>
          </a:xfrm>
          <a:prstGeom prst="ellipse">
            <a:avLst/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5548" y="2144268"/>
            <a:ext cx="329184" cy="329184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691640" y="1874520"/>
            <a:ext cx="4114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Exact &amp; near copies</a:t>
            </a:r>
            <a:endParaRPr lang="en-US" sz="1700" dirty="0"/>
          </a:p>
        </p:txBody>
      </p:sp>
      <p:sp>
        <p:nvSpPr>
          <p:cNvPr id="8" name="Text 5"/>
          <p:cNvSpPr txBox="1"/>
          <p:nvPr/>
        </p:nvSpPr>
        <p:spPr>
          <a:xfrm>
            <a:off x="1691640" y="2331720"/>
            <a:ext cx="4114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many synthetic records match, or nearly match, a real patient? (distance to closest record)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6199632" y="1691640"/>
            <a:ext cx="5440680" cy="1645920"/>
          </a:xfrm>
          <a:prstGeom prst="roundRect">
            <a:avLst>
              <a:gd name="adj" fmla="val 6667"/>
            </a:avLst>
          </a:prstGeom>
          <a:solidFill>
            <a:srgbClr val="F3F6F8"/>
          </a:solidFill>
          <a:ln w="12700">
            <a:solidFill>
              <a:srgbClr val="F3F6F8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6428232" y="1965960"/>
            <a:ext cx="685800" cy="685800"/>
          </a:xfrm>
          <a:prstGeom prst="ellipse">
            <a:avLst/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6540" y="2144268"/>
            <a:ext cx="329184" cy="329184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7342632" y="1874520"/>
            <a:ext cx="4114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Membership inference</a:t>
            </a:r>
            <a:endParaRPr lang="en-US" sz="1700" dirty="0"/>
          </a:p>
        </p:txBody>
      </p:sp>
      <p:sp>
        <p:nvSpPr>
          <p:cNvPr id="13" name="Text 9"/>
          <p:cNvSpPr txBox="1"/>
          <p:nvPr/>
        </p:nvSpPr>
        <p:spPr>
          <a:xfrm>
            <a:off x="7342632" y="2331720"/>
            <a:ext cx="4114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an attacker tell whether a specific person was in the training data?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548640" y="3566160"/>
            <a:ext cx="5440680" cy="1645920"/>
          </a:xfrm>
          <a:prstGeom prst="roundRect">
            <a:avLst>
              <a:gd name="adj" fmla="val 6667"/>
            </a:avLst>
          </a:prstGeom>
          <a:solidFill>
            <a:srgbClr val="F3F6F8"/>
          </a:solidFill>
          <a:ln w="12700">
            <a:solidFill>
              <a:srgbClr val="F3F6F8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777240" y="3840480"/>
            <a:ext cx="685800" cy="685800"/>
          </a:xfrm>
          <a:prstGeom prst="ellipse">
            <a:avLst/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548" y="4018788"/>
            <a:ext cx="329184" cy="329184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1691640" y="3749040"/>
            <a:ext cx="4114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Rare combinations</a:t>
            </a:r>
            <a:endParaRPr lang="en-US" sz="1700" dirty="0"/>
          </a:p>
        </p:txBody>
      </p:sp>
      <p:sp>
        <p:nvSpPr>
          <p:cNvPr id="18" name="Text 13"/>
          <p:cNvSpPr txBox="1"/>
          <p:nvPr/>
        </p:nvSpPr>
        <p:spPr>
          <a:xfrm>
            <a:off x="1691640" y="4206240"/>
            <a:ext cx="4114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Unusual profiles (rare disease + age + region) can point to one person.</a:t>
            </a:r>
            <a:endParaRPr lang="en-US" sz="1400" dirty="0"/>
          </a:p>
        </p:txBody>
      </p:sp>
      <p:sp>
        <p:nvSpPr>
          <p:cNvPr id="19" name="Shape 14"/>
          <p:cNvSpPr/>
          <p:nvPr/>
        </p:nvSpPr>
        <p:spPr>
          <a:xfrm>
            <a:off x="6199632" y="3566160"/>
            <a:ext cx="5440680" cy="1645920"/>
          </a:xfrm>
          <a:prstGeom prst="roundRect">
            <a:avLst>
              <a:gd name="adj" fmla="val 6667"/>
            </a:avLst>
          </a:prstGeom>
          <a:solidFill>
            <a:srgbClr val="E3F2F1"/>
          </a:solidFill>
          <a:ln w="12700">
            <a:solidFill>
              <a:srgbClr val="E3F2F1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6428232" y="3840480"/>
            <a:ext cx="685800" cy="685800"/>
          </a:xfrm>
          <a:prstGeom prst="ellipse">
            <a:avLst/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6540" y="4018788"/>
            <a:ext cx="329184" cy="329184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7342632" y="3749040"/>
            <a:ext cx="4114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Stronger protection</a:t>
            </a:r>
            <a:endParaRPr lang="en-US" sz="1700" dirty="0"/>
          </a:p>
        </p:txBody>
      </p:sp>
      <p:sp>
        <p:nvSpPr>
          <p:cNvPr id="23" name="Text 17"/>
          <p:cNvSpPr txBox="1"/>
          <p:nvPr/>
        </p:nvSpPr>
        <p:spPr>
          <a:xfrm>
            <a:off x="7342632" y="4206240"/>
            <a:ext cx="4114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Differential privacy adds mathematical guarantees, usually at some cost to accuracy.</a:t>
            </a:r>
            <a:endParaRPr lang="en-US" sz="1400" dirty="0"/>
          </a:p>
        </p:txBody>
      </p:sp>
      <p:sp>
        <p:nvSpPr>
          <p:cNvPr id="24" name="Text 18"/>
          <p:cNvSpPr txBox="1"/>
          <p:nvPr/>
        </p:nvSpPr>
        <p:spPr>
          <a:xfrm>
            <a:off x="548640" y="557784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i="1" dirty="0">
                <a:solidFill>
                  <a:srgbClr val="C855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 generators can memorise training records, especially with small data and long training — always test.</a:t>
            </a:r>
            <a:endParaRPr lang="en-US" sz="1500" dirty="0"/>
          </a:p>
        </p:txBody>
      </p:sp>
      <p:sp>
        <p:nvSpPr>
          <p:cNvPr id="25" name="Text 19"/>
          <p:cNvSpPr txBox="1"/>
          <p:nvPr/>
        </p:nvSpPr>
        <p:spPr>
          <a:xfrm>
            <a:off x="548640" y="641908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Methods for Generating Synthetic Data  |  Part 3</a:t>
            </a:r>
            <a:endParaRPr lang="en-US" sz="1000" dirty="0"/>
          </a:p>
        </p:txBody>
      </p:sp>
      <p:sp>
        <p:nvSpPr>
          <p:cNvPr id="26" name="Text 20"/>
          <p:cNvSpPr txBox="1"/>
          <p:nvPr/>
        </p:nvSpPr>
        <p:spPr>
          <a:xfrm>
            <a:off x="11155680" y="6419088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A8C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3  •  CHOOSING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Which method should I start with?</a:t>
            </a:r>
            <a:endParaRPr lang="en-US" sz="3200" dirty="0"/>
          </a:p>
        </p:txBody>
      </p:sp>
      <p:graphicFrame>
        <p:nvGraphicFramePr>
          <p:cNvPr id="2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45920"/>
          <a:ext cx="11091672" cy="914400"/>
        </p:xfrm>
        <a:graphic>
          <a:graphicData uri="http://schemas.openxmlformats.org/drawingml/2006/table">
            <a:tbl>
              <a:tblPr/>
              <a:tblGrid>
                <a:gridCol w="5852160"/>
                <a:gridCol w="5239512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Your situation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D5DD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Start with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D5DD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49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29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 data yet; designing a trial or testing assumptions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D5DD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A8C8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Simulation from assumptions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D5DD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29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Small trial (hundreds of patients); must explain to regulators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D5DD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A8C8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Gaussian copula or sequential CART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D5DD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8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29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Larger, complex tabular data (thousands+)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D5DD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A8C8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Compare copula with CTGAN / TVAE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D5DD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29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Longitudinal EHR, sequences or text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D5DD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A8C8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Specialised deep models (transformers)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D5DD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8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29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Data will be shared externally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D5DD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A8C8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Any method + privacy tests; consider differential privacy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D5DD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29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Code testing or training only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D5DD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A8C8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Simple simulation or resampling is enough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D5DD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8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548640" y="58064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starting point, not a rule — compare at least two methods whenever the stakes are high.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Methods for Generating Synthetic Data  |  Part 3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155680" y="6419088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A8C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3  •  WORKFLOW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practical six-step workflow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3474720" cy="1920240"/>
          </a:xfrm>
          <a:prstGeom prst="roundRect">
            <a:avLst>
              <a:gd name="adj" fmla="val 5714"/>
            </a:avLst>
          </a:prstGeom>
          <a:solidFill>
            <a:srgbClr val="F3F6F8"/>
          </a:solidFill>
          <a:ln w="12700">
            <a:solidFill>
              <a:srgbClr val="F3F6F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1920240"/>
            <a:ext cx="640080" cy="640080"/>
          </a:xfrm>
          <a:prstGeom prst="ellipse">
            <a:avLst/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19202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4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540" dirty="0"/>
          </a:p>
        </p:txBody>
      </p:sp>
      <p:sp>
        <p:nvSpPr>
          <p:cNvPr id="7" name="Text 5"/>
          <p:cNvSpPr txBox="1"/>
          <p:nvPr/>
        </p:nvSpPr>
        <p:spPr>
          <a:xfrm>
            <a:off x="1554480" y="1920240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 the purpose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697480"/>
            <a:ext cx="3063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decision or task will the data support?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297680" y="1691640"/>
            <a:ext cx="3474720" cy="1920240"/>
          </a:xfrm>
          <a:prstGeom prst="roundRect">
            <a:avLst>
              <a:gd name="adj" fmla="val 5714"/>
            </a:avLst>
          </a:prstGeom>
          <a:solidFill>
            <a:srgbClr val="F3F6F8"/>
          </a:solidFill>
          <a:ln w="12700">
            <a:solidFill>
              <a:srgbClr val="F3F6F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526280" y="1920240"/>
            <a:ext cx="640080" cy="640080"/>
          </a:xfrm>
          <a:prstGeom prst="ellipse">
            <a:avLst/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526280" y="19202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4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540" dirty="0"/>
          </a:p>
        </p:txBody>
      </p:sp>
      <p:sp>
        <p:nvSpPr>
          <p:cNvPr id="12" name="Text 10"/>
          <p:cNvSpPr txBox="1"/>
          <p:nvPr/>
        </p:nvSpPr>
        <p:spPr>
          <a:xfrm>
            <a:off x="5303520" y="1920240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 the data</a:t>
            </a:r>
            <a:endParaRPr lang="en-US" sz="1700" dirty="0"/>
          </a:p>
        </p:txBody>
      </p:sp>
      <p:sp>
        <p:nvSpPr>
          <p:cNvPr id="13" name="Text 11"/>
          <p:cNvSpPr txBox="1"/>
          <p:nvPr/>
        </p:nvSpPr>
        <p:spPr>
          <a:xfrm>
            <a:off x="4526280" y="2697480"/>
            <a:ext cx="3063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Clean, set data types, write clinical rules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8046720" y="1691640"/>
            <a:ext cx="3474720" cy="1920240"/>
          </a:xfrm>
          <a:prstGeom prst="roundRect">
            <a:avLst>
              <a:gd name="adj" fmla="val 5714"/>
            </a:avLst>
          </a:prstGeom>
          <a:solidFill>
            <a:srgbClr val="F3F6F8"/>
          </a:solidFill>
          <a:ln w="12700">
            <a:solidFill>
              <a:srgbClr val="F3F6F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275320" y="1920240"/>
            <a:ext cx="640080" cy="640080"/>
          </a:xfrm>
          <a:prstGeom prst="ellipse">
            <a:avLst/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75320" y="19202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4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540" dirty="0"/>
          </a:p>
        </p:txBody>
      </p:sp>
      <p:sp>
        <p:nvSpPr>
          <p:cNvPr id="17" name="Text 15"/>
          <p:cNvSpPr txBox="1"/>
          <p:nvPr/>
        </p:nvSpPr>
        <p:spPr>
          <a:xfrm>
            <a:off x="9052560" y="1920240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simple</a:t>
            </a:r>
            <a:endParaRPr lang="en-US" sz="1700" dirty="0"/>
          </a:p>
        </p:txBody>
      </p:sp>
      <p:sp>
        <p:nvSpPr>
          <p:cNvPr id="18" name="Text 16"/>
          <p:cNvSpPr txBox="1"/>
          <p:nvPr/>
        </p:nvSpPr>
        <p:spPr>
          <a:xfrm>
            <a:off x="8275320" y="2697480"/>
            <a:ext cx="3063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Fit a baseline (e.g. copula)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548640" y="3886200"/>
            <a:ext cx="3474720" cy="1920240"/>
          </a:xfrm>
          <a:prstGeom prst="roundRect">
            <a:avLst>
              <a:gd name="adj" fmla="val 5714"/>
            </a:avLst>
          </a:prstGeom>
          <a:solidFill>
            <a:srgbClr val="F3F6F8"/>
          </a:solidFill>
          <a:ln w="12700">
            <a:solidFill>
              <a:srgbClr val="F3F6F8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77240" y="4114800"/>
            <a:ext cx="640080" cy="640080"/>
          </a:xfrm>
          <a:prstGeom prst="ellipse">
            <a:avLst/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777240" y="41148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4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540" dirty="0"/>
          </a:p>
        </p:txBody>
      </p:sp>
      <p:sp>
        <p:nvSpPr>
          <p:cNvPr id="22" name="Text 20"/>
          <p:cNvSpPr txBox="1"/>
          <p:nvPr/>
        </p:nvSpPr>
        <p:spPr>
          <a:xfrm>
            <a:off x="1554480" y="4114800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 complex if needed</a:t>
            </a:r>
            <a:endParaRPr lang="en-US" sz="1700" dirty="0"/>
          </a:p>
        </p:txBody>
      </p:sp>
      <p:sp>
        <p:nvSpPr>
          <p:cNvPr id="23" name="Text 21"/>
          <p:cNvSpPr txBox="1"/>
          <p:nvPr/>
        </p:nvSpPr>
        <p:spPr>
          <a:xfrm>
            <a:off x="777240" y="4892040"/>
            <a:ext cx="3063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Try a deep model only if the baseline falls short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4297680" y="3886200"/>
            <a:ext cx="3474720" cy="1920240"/>
          </a:xfrm>
          <a:prstGeom prst="roundRect">
            <a:avLst>
              <a:gd name="adj" fmla="val 5714"/>
            </a:avLst>
          </a:prstGeom>
          <a:solidFill>
            <a:srgbClr val="F3F6F8"/>
          </a:solidFill>
          <a:ln w="12700">
            <a:solidFill>
              <a:srgbClr val="F3F6F8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526280" y="4114800"/>
            <a:ext cx="640080" cy="640080"/>
          </a:xfrm>
          <a:prstGeom prst="ellipse">
            <a:avLst/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4526280" y="41148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4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540" dirty="0"/>
          </a:p>
        </p:txBody>
      </p:sp>
      <p:sp>
        <p:nvSpPr>
          <p:cNvPr id="27" name="Text 25"/>
          <p:cNvSpPr txBox="1"/>
          <p:nvPr/>
        </p:nvSpPr>
        <p:spPr>
          <a:xfrm>
            <a:off x="5303520" y="4114800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Evaluate</a:t>
            </a:r>
            <a:endParaRPr lang="en-US" sz="1700" dirty="0"/>
          </a:p>
        </p:txBody>
      </p:sp>
      <p:sp>
        <p:nvSpPr>
          <p:cNvPr id="28" name="Text 26"/>
          <p:cNvSpPr txBox="1"/>
          <p:nvPr/>
        </p:nvSpPr>
        <p:spPr>
          <a:xfrm>
            <a:off x="4526280" y="4892040"/>
            <a:ext cx="3063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Fidelity, utility, privacy against the purpose</a:t>
            </a:r>
            <a:endParaRPr lang="en-US" sz="1400" dirty="0"/>
          </a:p>
        </p:txBody>
      </p:sp>
      <p:sp>
        <p:nvSpPr>
          <p:cNvPr id="29" name="Shape 27"/>
          <p:cNvSpPr/>
          <p:nvPr/>
        </p:nvSpPr>
        <p:spPr>
          <a:xfrm>
            <a:off x="8046720" y="3886200"/>
            <a:ext cx="3474720" cy="1920240"/>
          </a:xfrm>
          <a:prstGeom prst="roundRect">
            <a:avLst>
              <a:gd name="adj" fmla="val 5714"/>
            </a:avLst>
          </a:prstGeom>
          <a:solidFill>
            <a:srgbClr val="E3F2F1"/>
          </a:solidFill>
          <a:ln w="12700">
            <a:solidFill>
              <a:srgbClr val="E3F2F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275320" y="4114800"/>
            <a:ext cx="640080" cy="640080"/>
          </a:xfrm>
          <a:prstGeom prst="ellipse">
            <a:avLst/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8275320" y="41148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4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540" dirty="0"/>
          </a:p>
        </p:txBody>
      </p:sp>
      <p:sp>
        <p:nvSpPr>
          <p:cNvPr id="32" name="Text 30"/>
          <p:cNvSpPr txBox="1"/>
          <p:nvPr/>
        </p:nvSpPr>
        <p:spPr>
          <a:xfrm>
            <a:off x="9052560" y="4114800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3C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</a:t>
            </a:r>
            <a:endParaRPr lang="en-US" sz="1700" dirty="0"/>
          </a:p>
        </p:txBody>
      </p:sp>
      <p:sp>
        <p:nvSpPr>
          <p:cNvPr id="33" name="Text 31"/>
          <p:cNvSpPr txBox="1"/>
          <p:nvPr/>
        </p:nvSpPr>
        <p:spPr>
          <a:xfrm>
            <a:off x="8275320" y="4892040"/>
            <a:ext cx="3063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Method, settings, checks and limitations</a:t>
            </a:r>
            <a:endParaRPr lang="en-US" sz="1400" dirty="0"/>
          </a:p>
        </p:txBody>
      </p:sp>
      <p:sp>
        <p:nvSpPr>
          <p:cNvPr id="34" name="Text 32"/>
          <p:cNvSpPr txBox="1"/>
          <p:nvPr/>
        </p:nvSpPr>
        <p:spPr>
          <a:xfrm>
            <a:off x="548640" y="598932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rgbClr val="1A8C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6 is what regulators and HTA bodies will ask for — see the 13:00 regulatory session.</a:t>
            </a:r>
            <a:endParaRPr lang="en-US" sz="1300" dirty="0"/>
          </a:p>
        </p:txBody>
      </p:sp>
      <p:sp>
        <p:nvSpPr>
          <p:cNvPr id="35" name="Text 33"/>
          <p:cNvSpPr txBox="1"/>
          <p:nvPr/>
        </p:nvSpPr>
        <p:spPr>
          <a:xfrm>
            <a:off x="548640" y="641908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Methods for Generating Synthetic Data  |  Part 3</a:t>
            </a:r>
            <a:endParaRPr lang="en-US" sz="1000" dirty="0"/>
          </a:p>
        </p:txBody>
      </p:sp>
      <p:sp>
        <p:nvSpPr>
          <p:cNvPr id="36" name="Text 34"/>
          <p:cNvSpPr txBox="1"/>
          <p:nvPr/>
        </p:nvSpPr>
        <p:spPr>
          <a:xfrm>
            <a:off x="11155680" y="6419088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A8C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3  •  PITFALLS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B3C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Five common mistakes to avoid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7406640" cy="731520"/>
          </a:xfrm>
          <a:prstGeom prst="roundRect">
            <a:avLst>
              <a:gd name="adj" fmla="val 15000"/>
            </a:avLst>
          </a:prstGeom>
          <a:solidFill>
            <a:srgbClr val="FBE9E5"/>
          </a:solidFill>
          <a:ln w="12700">
            <a:solidFill>
              <a:srgbClr val="FBE9E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13232" y="1755648"/>
            <a:ext cx="512064" cy="512064"/>
          </a:xfrm>
          <a:prstGeom prst="ellipse">
            <a:avLst/>
          </a:prstGeom>
          <a:solidFill>
            <a:srgbClr val="C8553D"/>
          </a:solidFill>
          <a:ln w="12700">
            <a:solidFill>
              <a:srgbClr val="C8553D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13232" y="175564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32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32" dirty="0"/>
          </a:p>
        </p:txBody>
      </p:sp>
      <p:sp>
        <p:nvSpPr>
          <p:cNvPr id="7" name="Text 5"/>
          <p:cNvSpPr txBox="1"/>
          <p:nvPr/>
        </p:nvSpPr>
        <p:spPr>
          <a:xfrm>
            <a:off x="1463040" y="1645920"/>
            <a:ext cx="6309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Choosing the fanciest method before defining the purpose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48640" y="2542032"/>
            <a:ext cx="7406640" cy="731520"/>
          </a:xfrm>
          <a:prstGeom prst="roundRect">
            <a:avLst>
              <a:gd name="adj" fmla="val 15000"/>
            </a:avLst>
          </a:prstGeom>
          <a:solidFill>
            <a:srgbClr val="FBE9E5"/>
          </a:solidFill>
          <a:ln w="12700">
            <a:solidFill>
              <a:srgbClr val="FBE9E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13232" y="2651760"/>
            <a:ext cx="512064" cy="512064"/>
          </a:xfrm>
          <a:prstGeom prst="ellipse">
            <a:avLst/>
          </a:prstGeom>
          <a:solidFill>
            <a:srgbClr val="C8553D"/>
          </a:solidFill>
          <a:ln w="12700">
            <a:solidFill>
              <a:srgbClr val="C8553D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713232" y="2651760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32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32" dirty="0"/>
          </a:p>
        </p:txBody>
      </p:sp>
      <p:sp>
        <p:nvSpPr>
          <p:cNvPr id="11" name="Text 9"/>
          <p:cNvSpPr txBox="1"/>
          <p:nvPr/>
        </p:nvSpPr>
        <p:spPr>
          <a:xfrm>
            <a:off x="1463040" y="2542032"/>
            <a:ext cx="6309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Checking only averages and single-variable histograms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48640" y="3438144"/>
            <a:ext cx="7406640" cy="731520"/>
          </a:xfrm>
          <a:prstGeom prst="roundRect">
            <a:avLst>
              <a:gd name="adj" fmla="val 15000"/>
            </a:avLst>
          </a:prstGeom>
          <a:solidFill>
            <a:srgbClr val="FBE9E5"/>
          </a:solidFill>
          <a:ln w="12700">
            <a:solidFill>
              <a:srgbClr val="FBE9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13232" y="3547872"/>
            <a:ext cx="512064" cy="512064"/>
          </a:xfrm>
          <a:prstGeom prst="ellipse">
            <a:avLst/>
          </a:prstGeom>
          <a:solidFill>
            <a:srgbClr val="C8553D"/>
          </a:solidFill>
          <a:ln w="12700">
            <a:solidFill>
              <a:srgbClr val="C8553D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13232" y="354787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32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32" dirty="0"/>
          </a:p>
        </p:txBody>
      </p:sp>
      <p:sp>
        <p:nvSpPr>
          <p:cNvPr id="15" name="Text 13"/>
          <p:cNvSpPr txBox="1"/>
          <p:nvPr/>
        </p:nvSpPr>
        <p:spPr>
          <a:xfrm>
            <a:off x="1463040" y="3438144"/>
            <a:ext cx="6309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Ignoring censoring, dates and clinical rules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48640" y="4334256"/>
            <a:ext cx="7406640" cy="731520"/>
          </a:xfrm>
          <a:prstGeom prst="roundRect">
            <a:avLst>
              <a:gd name="adj" fmla="val 15000"/>
            </a:avLst>
          </a:prstGeom>
          <a:solidFill>
            <a:srgbClr val="FBE9E5"/>
          </a:solidFill>
          <a:ln w="12700">
            <a:solidFill>
              <a:srgbClr val="FBE9E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13232" y="4443984"/>
            <a:ext cx="512064" cy="512064"/>
          </a:xfrm>
          <a:prstGeom prst="ellipse">
            <a:avLst/>
          </a:prstGeom>
          <a:solidFill>
            <a:srgbClr val="C8553D"/>
          </a:solidFill>
          <a:ln w="12700">
            <a:solidFill>
              <a:srgbClr val="C8553D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713232" y="4443984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32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32" dirty="0"/>
          </a:p>
        </p:txBody>
      </p:sp>
      <p:sp>
        <p:nvSpPr>
          <p:cNvPr id="19" name="Text 17"/>
          <p:cNvSpPr txBox="1"/>
          <p:nvPr/>
        </p:nvSpPr>
        <p:spPr>
          <a:xfrm>
            <a:off x="1463040" y="4334256"/>
            <a:ext cx="6309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Assuming synthetic data is automatically anonymous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548640" y="5230368"/>
            <a:ext cx="7406640" cy="731520"/>
          </a:xfrm>
          <a:prstGeom prst="roundRect">
            <a:avLst>
              <a:gd name="adj" fmla="val 15000"/>
            </a:avLst>
          </a:prstGeom>
          <a:solidFill>
            <a:srgbClr val="FBE9E5"/>
          </a:solidFill>
          <a:ln w="12700">
            <a:solidFill>
              <a:srgbClr val="FBE9E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13232" y="5340096"/>
            <a:ext cx="512064" cy="512064"/>
          </a:xfrm>
          <a:prstGeom prst="ellipse">
            <a:avLst/>
          </a:prstGeom>
          <a:solidFill>
            <a:srgbClr val="C8553D"/>
          </a:solidFill>
          <a:ln w="12700">
            <a:solidFill>
              <a:srgbClr val="C8553D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13232" y="5340096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32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232" dirty="0"/>
          </a:p>
        </p:txBody>
      </p:sp>
      <p:sp>
        <p:nvSpPr>
          <p:cNvPr id="23" name="Text 21"/>
          <p:cNvSpPr txBox="1"/>
          <p:nvPr/>
        </p:nvSpPr>
        <p:spPr>
          <a:xfrm>
            <a:off x="1463040" y="5230368"/>
            <a:ext cx="6309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F29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recording how the data was generated and checked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8229600" y="1645920"/>
            <a:ext cx="3410712" cy="4315968"/>
          </a:xfrm>
          <a:prstGeom prst="roundRect">
            <a:avLst>
              <a:gd name="adj" fmla="val 3217"/>
            </a:avLst>
          </a:prstGeom>
          <a:solidFill>
            <a:srgbClr val="0B3C49"/>
          </a:solidFill>
          <a:ln w="12700">
            <a:solidFill>
              <a:srgbClr val="0B3C49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9418320" y="1965960"/>
            <a:ext cx="1005840" cy="1005840"/>
          </a:xfrm>
          <a:prstGeom prst="ellipse">
            <a:avLst/>
          </a:prstGeom>
          <a:solidFill>
            <a:srgbClr val="F2A541"/>
          </a:solidFill>
          <a:ln w="12700">
            <a:solidFill>
              <a:srgbClr val="F2A541"/>
            </a:solidFill>
            <a:prstDash val="solid"/>
          </a:ln>
        </p:spPr>
      </p:sp>
      <p:pic>
        <p:nvPicPr>
          <p:cNvPr id="2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79838" y="2227478"/>
            <a:ext cx="482803" cy="482803"/>
          </a:xfrm>
          <a:prstGeom prst="rect">
            <a:avLst/>
          </a:prstGeom>
        </p:spPr>
      </p:pic>
      <p:sp>
        <p:nvSpPr>
          <p:cNvPr id="27" name="Text 24"/>
          <p:cNvSpPr txBox="1"/>
          <p:nvPr/>
        </p:nvSpPr>
        <p:spPr>
          <a:xfrm>
            <a:off x="8503920" y="3200400"/>
            <a:ext cx="2862072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Good synthetic data is fit for its purpose — and you can show it.</a:t>
            </a:r>
            <a:endParaRPr lang="en-US" sz="2000" dirty="0"/>
          </a:p>
        </p:txBody>
      </p:sp>
      <p:sp>
        <p:nvSpPr>
          <p:cNvPr id="28" name="Text 25"/>
          <p:cNvSpPr txBox="1"/>
          <p:nvPr/>
        </p:nvSpPr>
        <p:spPr>
          <a:xfrm>
            <a:off x="548640" y="641908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Methods for Generating Synthetic Data  |  Part 3</a:t>
            </a:r>
            <a:endParaRPr lang="en-US" sz="1000" dirty="0"/>
          </a:p>
        </p:txBody>
      </p:sp>
      <p:sp>
        <p:nvSpPr>
          <p:cNvPr id="29" name="Text 26"/>
          <p:cNvSpPr txBox="1"/>
          <p:nvPr/>
        </p:nvSpPr>
        <p:spPr>
          <a:xfrm>
            <a:off x="11155680" y="6419088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0B3C4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5486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F2A5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TAKEAWAYS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96012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Four things to remember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731520" y="2194560"/>
            <a:ext cx="731520" cy="731520"/>
          </a:xfrm>
          <a:prstGeom prst="ellipse">
            <a:avLst/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31520" y="219456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6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76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315468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Purpose first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3657600"/>
            <a:ext cx="2606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CFE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data must do decides everything else.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3566160" y="2194560"/>
            <a:ext cx="731520" cy="731520"/>
          </a:xfrm>
          <a:prstGeom prst="ellipse">
            <a:avLst/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566160" y="219456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6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760" dirty="0"/>
          </a:p>
        </p:txBody>
      </p:sp>
      <p:sp>
        <p:nvSpPr>
          <p:cNvPr id="10" name="Text 8"/>
          <p:cNvSpPr txBox="1"/>
          <p:nvPr/>
        </p:nvSpPr>
        <p:spPr>
          <a:xfrm>
            <a:off x="3566160" y="315468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Start simple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3566160" y="3657600"/>
            <a:ext cx="2606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CFE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Simulation and copulas are often enough for trial-sized data.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6400800" y="2194560"/>
            <a:ext cx="731520" cy="731520"/>
          </a:xfrm>
          <a:prstGeom prst="ellipse">
            <a:avLst/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400800" y="219456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6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760" dirty="0"/>
          </a:p>
        </p:txBody>
      </p:sp>
      <p:sp>
        <p:nvSpPr>
          <p:cNvPr id="14" name="Text 12"/>
          <p:cNvSpPr txBox="1"/>
          <p:nvPr/>
        </p:nvSpPr>
        <p:spPr>
          <a:xfrm>
            <a:off x="6400800" y="315468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Evaluate three ways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6400800" y="3657600"/>
            <a:ext cx="2606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CFE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Fidelity, utility and privacy — every time.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9235440" y="2194560"/>
            <a:ext cx="731520" cy="731520"/>
          </a:xfrm>
          <a:prstGeom prst="ellipse">
            <a:avLst/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9235440" y="219456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6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760" dirty="0"/>
          </a:p>
        </p:txBody>
      </p:sp>
      <p:sp>
        <p:nvSpPr>
          <p:cNvPr id="18" name="Text 16"/>
          <p:cNvSpPr txBox="1"/>
          <p:nvPr/>
        </p:nvSpPr>
        <p:spPr>
          <a:xfrm>
            <a:off x="9235440" y="315468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Document</a:t>
            </a:r>
            <a:endParaRPr lang="en-US" sz="2000" dirty="0"/>
          </a:p>
        </p:txBody>
      </p:sp>
      <p:sp>
        <p:nvSpPr>
          <p:cNvPr id="19" name="Text 17"/>
          <p:cNvSpPr txBox="1"/>
          <p:nvPr/>
        </p:nvSpPr>
        <p:spPr>
          <a:xfrm>
            <a:off x="9235440" y="3657600"/>
            <a:ext cx="2606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CFE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Transparent methods and checks build regulatory trust.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731520" y="548640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2A5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Next: lunch 12:00  •  Regulatory perspectives 13:00  •  Ecliptica case studies 14:00</a:t>
            </a:r>
            <a:endParaRPr lang="en-US" sz="15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0B3C4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67528" y="1280160"/>
            <a:ext cx="1463040" cy="1463040"/>
          </a:xfrm>
          <a:prstGeom prst="ellipse">
            <a:avLst/>
          </a:prstGeom>
          <a:solidFill>
            <a:srgbClr val="1A8C87"/>
          </a:solidFill>
          <a:ln w="12700">
            <a:solidFill>
              <a:srgbClr val="1A8C87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7918" y="1660550"/>
            <a:ext cx="702259" cy="702259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914400" y="3017520"/>
            <a:ext cx="103601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Questions &amp; discussion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914400" y="4114800"/>
            <a:ext cx="1036015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CFE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 Saqib Ur Rehman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CFE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Regulatory Scientific and Health Solutions (RSS)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CFE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[email]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Company>Regulatory Scientific and Health Solutions (RSS)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Methods for Generating Synthetic Data</dc:title>
  <dc:subject>PptxGenJS Presentation</dc:subject>
  <dc:creator>Dr Saqib Ur Rehman</dc:creator>
  <cp:lastModifiedBy>Dr Saqib Ur Rehman</cp:lastModifiedBy>
  <cp:revision>1</cp:revision>
  <dcterms:created xsi:type="dcterms:W3CDTF">2026-09-25T12:46:01Z</dcterms:created>
  <dcterms:modified xsi:type="dcterms:W3CDTF">2026-09-25T12:46:01Z</dcterms:modified>
</cp:coreProperties>
</file>